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6" r:id="rId12"/>
    <p:sldId id="269" r:id="rId13"/>
    <p:sldId id="267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22" r:id="rId65"/>
    <p:sldId id="323" r:id="rId66"/>
    <p:sldId id="324" r:id="rId67"/>
    <p:sldId id="325" r:id="rId68"/>
    <p:sldId id="326" r:id="rId69"/>
    <p:sldId id="327" r:id="rId70"/>
    <p:sldId id="328" r:id="rId71"/>
    <p:sldId id="329" r:id="rId72"/>
    <p:sldId id="330" r:id="rId7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85" autoAdjust="0"/>
    <p:restoredTop sz="94660"/>
  </p:normalViewPr>
  <p:slideViewPr>
    <p:cSldViewPr snapToGrid="0">
      <p:cViewPr varScale="1">
        <p:scale>
          <a:sx n="96" d="100"/>
          <a:sy n="96" d="100"/>
        </p:scale>
        <p:origin x="82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none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11/28/2019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262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11/28/2019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208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none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11/28/2019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31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11/28/2019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242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11/28/2019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960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11/28/2019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453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11/28/2019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922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11/28/2019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905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11/28/2019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664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11/28/2019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082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11/28/2019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591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11/28/2019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555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2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i="0" kern="1200" cap="none" spc="-7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55330D-0D43-4462-A3D5-26E9D03197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301"/>
            <a:ext cx="12191999" cy="68506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B4A12B6-EF0D-43E8-8C17-4FAD4D2766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>
              <a:lumMod val="85000"/>
              <a:lumOff val="15000"/>
              <a:alpha val="93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E107525-0C02-447F-8A3F-553320A72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2"/>
            </a:solidFill>
            <a:prstDash val="solid"/>
            <a:miter lim="800000"/>
          </a:ln>
          <a:effectLst/>
        </p:spPr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EF3D0A3-484C-4296-9170-90E2CB4227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>
            <a:normAutofit/>
          </a:bodyPr>
          <a:lstStyle/>
          <a:p>
            <a:r>
              <a:rPr lang="zh-CN" altLang="en-US" sz="6600" b="1" dirty="0"/>
              <a:t>阅览经典名画</a:t>
            </a:r>
            <a:br>
              <a:rPr lang="en-US" altLang="zh-CN" sz="6600" b="1" dirty="0"/>
            </a:br>
            <a:r>
              <a:rPr lang="zh-CN" altLang="en-US" sz="6600" b="1" dirty="0"/>
              <a:t>了解西方艺术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226AC70-9E93-4EBB-931C-D54F6A6D2D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B7A42E3-05D8-4A0B-9D4E-20EF581E57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EE9A54B-189D-4645-8254-FDC4210EC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11CE48F-D5E4-4520-AF1E-8F85CFBDA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1448851-39AD-4943-BF9C-C50704E083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33254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D5851415-CF4E-4C41-9E36-04E444B51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B516B89-DEA0-4832-8C56-F048168DAD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7646" y="413053"/>
            <a:ext cx="8212114" cy="6064596"/>
          </a:xfrm>
          <a:prstGeom prst="rect">
            <a:avLst/>
          </a:prstGeom>
          <a:solidFill>
            <a:srgbClr val="FFFFFF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pic>
        <p:nvPicPr>
          <p:cNvPr id="5" name="内容占位符 4" descr="图片包含 照片, 游戏机&#10;&#10;描述已自动生成">
            <a:extLst>
              <a:ext uri="{FF2B5EF4-FFF2-40B4-BE49-F238E27FC236}">
                <a16:creationId xmlns:a16="http://schemas.microsoft.com/office/drawing/2014/main" id="{3EA094A5-346D-456F-9C31-8D35360674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45" b="48831"/>
          <a:stretch/>
        </p:blipFill>
        <p:spPr>
          <a:xfrm>
            <a:off x="582639" y="578707"/>
            <a:ext cx="7882128" cy="5733288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3EA2D33E-BAA2-467B-80B0-8887D9A99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067C508-2065-42E3-98D2-F3A9B8339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4978" y="402336"/>
            <a:ext cx="2596896" cy="605332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EDE8A2A-6C2D-445A-976A-B55C033AB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1801" y="612843"/>
            <a:ext cx="2312480" cy="149973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 sz="2800" cap="all" spc="-100"/>
              <a:t>   	</a:t>
            </a:r>
          </a:p>
        </p:txBody>
      </p:sp>
      <p:sp>
        <p:nvSpPr>
          <p:cNvPr id="41" name="Content Placeholder 40">
            <a:extLst>
              <a:ext uri="{FF2B5EF4-FFF2-40B4-BE49-F238E27FC236}">
                <a16:creationId xmlns:a16="http://schemas.microsoft.com/office/drawing/2014/main" id="{7A75110F-D476-4AC4-96D4-914902735C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1801" y="413053"/>
            <a:ext cx="2312479" cy="5783466"/>
          </a:xfrm>
        </p:spPr>
        <p:txBody>
          <a:bodyPr>
            <a:normAutofit/>
          </a:bodyPr>
          <a:lstStyle/>
          <a:p>
            <a:pPr lvl="1" algn="ctr"/>
            <a:endParaRPr lang="en-US" altLang="zh-CN" sz="4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74320" lvl="1" indent="0" algn="ctr">
              <a:buNone/>
            </a:pPr>
            <a:endParaRPr lang="en-US" altLang="zh-CN" sz="4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74320" lvl="1" indent="0" algn="ctr">
              <a:buNone/>
            </a:pPr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中</a:t>
            </a:r>
            <a:endParaRPr lang="en-US" altLang="zh-CN" sz="5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74320" lvl="1" indent="0" algn="ctr">
              <a:buNone/>
            </a:pPr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世</a:t>
            </a:r>
            <a:endParaRPr lang="en-US" altLang="zh-CN" sz="5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74320" lvl="1" indent="0" algn="ctr">
              <a:buNone/>
            </a:pPr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纪</a:t>
            </a:r>
            <a:endParaRPr lang="en-US" sz="5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217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9EC50A-248F-46D1-97CD-65A2766F75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C843F0-96F8-4DFC-93E8-E3533F223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pic>
        <p:nvPicPr>
          <p:cNvPr id="5" name="内容占位符 4" descr="图片包含 粉色, 游戏机, 女人, 女孩&#10;&#10;描述已自动生成">
            <a:extLst>
              <a:ext uri="{FF2B5EF4-FFF2-40B4-BE49-F238E27FC236}">
                <a16:creationId xmlns:a16="http://schemas.microsoft.com/office/drawing/2014/main" id="{3B58D407-C510-415D-878B-4860967035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17" b="709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49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9EC50A-248F-46D1-97CD-65A2766F75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C843F0-96F8-4DFC-93E8-E3533F223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pic>
        <p:nvPicPr>
          <p:cNvPr id="5" name="内容占位符 4" descr="图片包含 游戏机, 盒子&#10;&#10;描述已自动生成">
            <a:extLst>
              <a:ext uri="{FF2B5EF4-FFF2-40B4-BE49-F238E27FC236}">
                <a16:creationId xmlns:a16="http://schemas.microsoft.com/office/drawing/2014/main" id="{FBA8DC75-A2F5-47EC-800C-4F5F2819B2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6" b="519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28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20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22">
            <a:extLst>
              <a:ext uri="{FF2B5EF4-FFF2-40B4-BE49-F238E27FC236}">
                <a16:creationId xmlns:a16="http://schemas.microsoft.com/office/drawing/2014/main" id="{4EC7E010-C712-408D-9787-0842AFC9F4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35" name="Rectangle 24">
            <a:extLst>
              <a:ext uri="{FF2B5EF4-FFF2-40B4-BE49-F238E27FC236}">
                <a16:creationId xmlns:a16="http://schemas.microsoft.com/office/drawing/2014/main" id="{0503FCEF-A9BA-4991-9220-E36615FB8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pic>
        <p:nvPicPr>
          <p:cNvPr id="5" name="内容占位符 4" descr="图片包含 布, 游戏机&#10;&#10;描述已自动生成">
            <a:extLst>
              <a:ext uri="{FF2B5EF4-FFF2-40B4-BE49-F238E27FC236}">
                <a16:creationId xmlns:a16="http://schemas.microsoft.com/office/drawing/2014/main" id="{1F1FFD5F-96E0-4AB2-8D2B-AE8D2F263D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775" y="485774"/>
            <a:ext cx="4438650" cy="583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881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C7E010-C712-408D-9787-0842AFC9F4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503FCEF-A9BA-4991-9220-E36615FB8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pic>
        <p:nvPicPr>
          <p:cNvPr id="5" name="内容占位符 4" descr="图片包含 书, 文字, 照片, 男人&#10;&#10;描述已自动生成">
            <a:extLst>
              <a:ext uri="{FF2B5EF4-FFF2-40B4-BE49-F238E27FC236}">
                <a16:creationId xmlns:a16="http://schemas.microsoft.com/office/drawing/2014/main" id="{8FE2B1B7-1BAC-4B39-BDD8-6A0D0887EB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757" y="488514"/>
            <a:ext cx="4809994" cy="5862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769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22">
            <a:extLst>
              <a:ext uri="{FF2B5EF4-FFF2-40B4-BE49-F238E27FC236}">
                <a16:creationId xmlns:a16="http://schemas.microsoft.com/office/drawing/2014/main" id="{D5851415-CF4E-4C41-9E36-04E444B51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24">
            <a:extLst>
              <a:ext uri="{FF2B5EF4-FFF2-40B4-BE49-F238E27FC236}">
                <a16:creationId xmlns:a16="http://schemas.microsoft.com/office/drawing/2014/main" id="{4B516B89-DEA0-4832-8C56-F048168DAD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7646" y="413053"/>
            <a:ext cx="8212114" cy="6064596"/>
          </a:xfrm>
          <a:prstGeom prst="rect">
            <a:avLst/>
          </a:prstGeom>
          <a:solidFill>
            <a:srgbClr val="FFFFFF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pic>
        <p:nvPicPr>
          <p:cNvPr id="5" name="内容占位符 4" descr="图片包含 照片, 人们, 一群, 男人&#10;&#10;描述已自动生成">
            <a:extLst>
              <a:ext uri="{FF2B5EF4-FFF2-40B4-BE49-F238E27FC236}">
                <a16:creationId xmlns:a16="http://schemas.microsoft.com/office/drawing/2014/main" id="{E3A4E992-0613-4266-9FEA-31B8E51CBB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11" r="-2" b="14912"/>
          <a:stretch/>
        </p:blipFill>
        <p:spPr>
          <a:xfrm>
            <a:off x="417645" y="413053"/>
            <a:ext cx="8212114" cy="6031894"/>
          </a:xfrm>
          <a:prstGeom prst="rect">
            <a:avLst/>
          </a:prstGeom>
        </p:spPr>
      </p:pic>
      <p:sp>
        <p:nvSpPr>
          <p:cNvPr id="44" name="Rectangle 26">
            <a:extLst>
              <a:ext uri="{FF2B5EF4-FFF2-40B4-BE49-F238E27FC236}">
                <a16:creationId xmlns:a16="http://schemas.microsoft.com/office/drawing/2014/main" id="{3EA2D33E-BAA2-467B-80B0-8887D9A99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" name="Rectangle 28">
            <a:extLst>
              <a:ext uri="{FF2B5EF4-FFF2-40B4-BE49-F238E27FC236}">
                <a16:creationId xmlns:a16="http://schemas.microsoft.com/office/drawing/2014/main" id="{6067C508-2065-42E3-98D2-F3A9B8339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4978" y="402336"/>
            <a:ext cx="2596896" cy="605332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2C8BC5D-CCD9-47CC-B985-D204E084B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1801" y="612843"/>
            <a:ext cx="2312480" cy="5583676"/>
          </a:xfrm>
        </p:spPr>
        <p:txBody>
          <a:bodyPr anchor="b">
            <a:normAutofit/>
          </a:bodyPr>
          <a:lstStyle/>
          <a:p>
            <a:pPr algn="ctr"/>
            <a:br>
              <a:rPr lang="en-US" altLang="zh-CN" sz="2800" b="1" dirty="0"/>
            </a:br>
            <a:endParaRPr lang="zh-CN" altLang="en-US" sz="2800" b="1" dirty="0"/>
          </a:p>
        </p:txBody>
      </p:sp>
      <p:sp>
        <p:nvSpPr>
          <p:cNvPr id="46" name="Content Placeholder 8">
            <a:extLst>
              <a:ext uri="{FF2B5EF4-FFF2-40B4-BE49-F238E27FC236}">
                <a16:creationId xmlns:a16="http://schemas.microsoft.com/office/drawing/2014/main" id="{6E0C91B1-7CF9-4DFF-AC31-438066C98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1802" y="917514"/>
            <a:ext cx="2312479" cy="404670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文艺复兴</a:t>
            </a:r>
            <a:endParaRPr lang="en-US" altLang="zh-CN" sz="3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 algn="ctr">
              <a:buNone/>
            </a:pPr>
            <a:endParaRPr lang="en-US"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 algn="ctr">
              <a:buNone/>
            </a:pP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乔托</a:t>
            </a:r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 algn="ctr">
              <a:buNone/>
            </a:pP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（意大利）</a:t>
            </a:r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 algn="ctr">
              <a:buNone/>
            </a:pPr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《</a:t>
            </a: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犹大之吻</a:t>
            </a:r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》</a:t>
            </a: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415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82E2A95-1A08-4118-83C6-B1CA5648E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8DC0EC7-60EA-4BD3-BC04-D547DE1B2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0122" y="413053"/>
            <a:ext cx="8212114" cy="6064596"/>
          </a:xfrm>
          <a:prstGeom prst="rect">
            <a:avLst/>
          </a:prstGeom>
          <a:noFill/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</p:sp>
      <p:pic>
        <p:nvPicPr>
          <p:cNvPr id="5" name="内容占位符 4" descr="图片包含 建筑, 木雕, 家具, 木&#10;&#10;描述已自动生成">
            <a:extLst>
              <a:ext uri="{FF2B5EF4-FFF2-40B4-BE49-F238E27FC236}">
                <a16:creationId xmlns:a16="http://schemas.microsoft.com/office/drawing/2014/main" id="{98F7A11B-021F-4D5B-91A1-222617B8F3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833" y="882398"/>
            <a:ext cx="5121612" cy="5121612"/>
          </a:xfrm>
          <a:prstGeom prst="rect">
            <a:avLst/>
          </a:prstGeom>
          <a:noFill/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FFEFC7E-85EE-4AC9-A351-FBEB13A1D6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2511BB-FC4C-45F3-94EB-661D6806C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56699" y="413053"/>
            <a:ext cx="2616201" cy="6064596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C7AB3D1C-D433-48B4-8492-2643E81ED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1801" y="612843"/>
            <a:ext cx="2312480" cy="1499738"/>
          </a:xfrm>
        </p:spPr>
        <p:txBody>
          <a:bodyPr anchor="b">
            <a:normAutofit/>
          </a:bodyPr>
          <a:lstStyle/>
          <a:p>
            <a:r>
              <a:rPr lang="zh-CN" altLang="en-US" sz="2800"/>
              <a:t>马萨乔 </a:t>
            </a:r>
            <a:r>
              <a:rPr lang="en-US" altLang="zh-CN" sz="2800"/>
              <a:t>– </a:t>
            </a:r>
            <a:br>
              <a:rPr lang="en-US" altLang="zh-CN" sz="2800"/>
            </a:br>
            <a:br>
              <a:rPr lang="en-US" altLang="zh-CN" sz="2800"/>
            </a:br>
            <a:r>
              <a:rPr lang="zh-CN" altLang="en-US" sz="2800"/>
              <a:t>圣三位一体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1359006-B74D-4497-8DC3-E9B350848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1801" y="2149813"/>
            <a:ext cx="2312479" cy="3854197"/>
          </a:xfrm>
        </p:spPr>
        <p:txBody>
          <a:bodyPr>
            <a:normAutofit/>
          </a:bodyPr>
          <a:lstStyle/>
          <a:p>
            <a:endParaRPr lang="en-US" sz="1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000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5851415-CF4E-4C41-9E36-04E444B51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516B89-DEA0-4832-8C56-F048168DAD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7646" y="413053"/>
            <a:ext cx="8212114" cy="6064596"/>
          </a:xfrm>
          <a:prstGeom prst="rect">
            <a:avLst/>
          </a:prstGeom>
          <a:solidFill>
            <a:srgbClr val="FFFFFF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760B1742-D7E6-4D5C-8D67-3F6C018701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6511" y="578707"/>
            <a:ext cx="6834383" cy="573328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EA2D33E-BAA2-467B-80B0-8887D9A99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67C508-2065-42E3-98D2-F3A9B8339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4978" y="402336"/>
            <a:ext cx="2596896" cy="605332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E58EFA4A-4A8D-477B-9015-6D689F2C0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7501" y="1044435"/>
            <a:ext cx="2312480" cy="1499738"/>
          </a:xfrm>
        </p:spPr>
        <p:txBody>
          <a:bodyPr anchor="b">
            <a:normAutofit fontScale="90000"/>
          </a:bodyPr>
          <a:lstStyle/>
          <a:p>
            <a:br>
              <a:rPr lang="en-US" altLang="zh-CN" sz="2000" dirty="0"/>
            </a:br>
            <a:br>
              <a:rPr lang="en-US" altLang="zh-CN" sz="2000" dirty="0"/>
            </a:br>
            <a:r>
              <a:rPr lang="zh-CN" altLang="en-US" sz="3200" dirty="0"/>
              <a:t>曼特亚尼</a:t>
            </a:r>
            <a:br>
              <a:rPr lang="en-US" altLang="zh-CN" sz="3200" dirty="0"/>
            </a:br>
            <a:r>
              <a:rPr lang="zh-CN" altLang="en-US" sz="3200" dirty="0"/>
              <a:t>（意大利）</a:t>
            </a:r>
            <a:br>
              <a:rPr lang="en-US" altLang="zh-CN" sz="3200" dirty="0"/>
            </a:br>
            <a:br>
              <a:rPr lang="en-US" altLang="zh-CN" sz="3200" dirty="0"/>
            </a:br>
            <a:endParaRPr lang="zh-CN" altLang="en-US" sz="32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1B1DC7B-E232-4B71-9678-6E494AE6E3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1801" y="2149813"/>
            <a:ext cx="2312479" cy="40467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800" dirty="0"/>
              <a:t>《</a:t>
            </a:r>
            <a:r>
              <a:rPr lang="zh-CN" altLang="en-US" sz="2800" dirty="0"/>
              <a:t>哀悼基督</a:t>
            </a:r>
            <a:r>
              <a:rPr lang="en-US" altLang="zh-CN" sz="2800" dirty="0"/>
              <a:t>》</a:t>
            </a: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413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6EE7E08-B389-43E5-B019-1B0A8ACBB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E41F77F5-C793-458D-8A11-A8F1109CDC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142" y="10"/>
            <a:ext cx="5010403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60D94A5-8A09-4BAB-8F7C-69BC34C54D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1267" y="255102"/>
            <a:ext cx="5342133" cy="6361598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1AE32B-3A6E-4C5E-8FEB-73861B9A2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69100" y="393365"/>
            <a:ext cx="5018211" cy="6035547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61B804EA-1175-4CB0-B550-8D9311EDF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4082" y="642594"/>
            <a:ext cx="4472921" cy="1371600"/>
          </a:xfrm>
        </p:spPr>
        <p:txBody>
          <a:bodyPr>
            <a:noAutofit/>
          </a:bodyPr>
          <a:lstStyle/>
          <a:p>
            <a:r>
              <a:rPr lang="zh-CN" altLang="en-US" sz="3200" dirty="0"/>
              <a:t>扬 凡 艾克（比利时）</a:t>
            </a:r>
            <a:br>
              <a:rPr lang="en-US" altLang="zh-CN" sz="3200" dirty="0"/>
            </a:br>
            <a:br>
              <a:rPr lang="en-US" altLang="zh-CN" sz="3200" dirty="0"/>
            </a:br>
            <a:r>
              <a:rPr lang="en-US" altLang="zh-CN" sz="3200" dirty="0"/>
              <a:t>《</a:t>
            </a:r>
            <a:r>
              <a:rPr lang="zh-CN" altLang="en-US" sz="3200" dirty="0"/>
              <a:t>阿尔诺菲尼订婚式</a:t>
            </a:r>
            <a:r>
              <a:rPr lang="en-US" altLang="zh-CN" sz="3200" dirty="0"/>
              <a:t>》</a:t>
            </a:r>
            <a:endParaRPr lang="zh-CN" altLang="en-US" sz="32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53998D7-5D06-4F75-9891-39588D54A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4082" y="2103120"/>
            <a:ext cx="4472922" cy="393192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767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5851415-CF4E-4C41-9E36-04E444B51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516B89-DEA0-4832-8C56-F048168DAD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7646" y="413053"/>
            <a:ext cx="8212114" cy="6064596"/>
          </a:xfrm>
          <a:prstGeom prst="rect">
            <a:avLst/>
          </a:prstGeom>
          <a:solidFill>
            <a:srgbClr val="FFFFFF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pic>
        <p:nvPicPr>
          <p:cNvPr id="5" name="内容占位符 4" descr="图片包含 站, 娃娃, 照片, 一群&#10;&#10;描述已自动生成">
            <a:extLst>
              <a:ext uri="{FF2B5EF4-FFF2-40B4-BE49-F238E27FC236}">
                <a16:creationId xmlns:a16="http://schemas.microsoft.com/office/drawing/2014/main" id="{5C69AA7E-1737-41B2-8F8B-E4D21CDE6D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9" r="14482" b="1"/>
          <a:stretch/>
        </p:blipFill>
        <p:spPr>
          <a:xfrm>
            <a:off x="339607" y="463231"/>
            <a:ext cx="8680779" cy="573328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EA2D33E-BAA2-467B-80B0-8887D9A99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67C508-2065-42E3-98D2-F3A9B8339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4978" y="402336"/>
            <a:ext cx="2596896" cy="605332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E415BF48-7D92-406F-A514-0F62FD6C6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1801" y="612843"/>
            <a:ext cx="2312480" cy="1499738"/>
          </a:xfrm>
        </p:spPr>
        <p:txBody>
          <a:bodyPr anchor="b">
            <a:normAutofit/>
          </a:bodyPr>
          <a:lstStyle/>
          <a:p>
            <a:r>
              <a:rPr lang="zh-CN" altLang="en-US" sz="2800" dirty="0"/>
              <a:t>波提切利</a:t>
            </a:r>
            <a:br>
              <a:rPr lang="en-US" altLang="zh-CN" sz="2800" dirty="0"/>
            </a:br>
            <a:r>
              <a:rPr lang="zh-CN" altLang="en-US" sz="2800" dirty="0"/>
              <a:t>（意大利）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E3309A8-8040-43BB-B66F-1AEBB689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1801" y="2149813"/>
            <a:ext cx="2312479" cy="4046706"/>
          </a:xfrm>
        </p:spPr>
        <p:txBody>
          <a:bodyPr>
            <a:normAutofit/>
          </a:bodyPr>
          <a:lstStyle/>
          <a:p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《</a:t>
            </a: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春</a:t>
            </a:r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》</a:t>
            </a: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442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5851415-CF4E-4C41-9E36-04E444B51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516B89-DEA0-4832-8C56-F048168DAD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7646" y="413053"/>
            <a:ext cx="8212114" cy="6064596"/>
          </a:xfrm>
          <a:prstGeom prst="rect">
            <a:avLst/>
          </a:prstGeom>
          <a:solidFill>
            <a:srgbClr val="FFFFFF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pic>
        <p:nvPicPr>
          <p:cNvPr id="5" name="内容占位符 4" descr="图片包含 建筑, 人, 旧, 一群&#10;&#10;描述已自动生成">
            <a:extLst>
              <a:ext uri="{FF2B5EF4-FFF2-40B4-BE49-F238E27FC236}">
                <a16:creationId xmlns:a16="http://schemas.microsoft.com/office/drawing/2014/main" id="{C92DA579-D738-4DD8-918C-F0AA970F6B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04" r="-2" b="1059"/>
          <a:stretch/>
        </p:blipFill>
        <p:spPr>
          <a:xfrm>
            <a:off x="582639" y="578707"/>
            <a:ext cx="7882128" cy="573328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EA2D33E-BAA2-467B-80B0-8887D9A99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67C508-2065-42E3-98D2-F3A9B8339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4978" y="402336"/>
            <a:ext cx="2596896" cy="605332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5B16A23-2A88-4922-BF6A-47D71231E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1801" y="612843"/>
            <a:ext cx="2312480" cy="1499738"/>
          </a:xfrm>
        </p:spPr>
        <p:txBody>
          <a:bodyPr anchor="b">
            <a:normAutofit/>
          </a:bodyPr>
          <a:lstStyle/>
          <a:p>
            <a:r>
              <a:rPr lang="zh-CN" altLang="en-US" sz="2800"/>
              <a:t>波提切利</a:t>
            </a:r>
            <a:r>
              <a:rPr lang="en-US" altLang="zh-CN" sz="2800"/>
              <a:t>—</a:t>
            </a:r>
            <a:br>
              <a:rPr lang="en-US" altLang="zh-CN" sz="2800"/>
            </a:br>
            <a:br>
              <a:rPr lang="en-US" altLang="zh-CN" sz="2800"/>
            </a:br>
            <a:r>
              <a:rPr lang="zh-CN" altLang="en-US" sz="2800"/>
              <a:t>三博士来朝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E5DE80F-31BC-4724-A02E-D741129B4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1801" y="2149813"/>
            <a:ext cx="2312479" cy="4046706"/>
          </a:xfrm>
        </p:spPr>
        <p:txBody>
          <a:bodyPr>
            <a:normAutofit/>
          </a:bodyPr>
          <a:lstStyle/>
          <a:p>
            <a:endParaRPr lang="en-US" sz="1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1516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87CA33-EBF7-4FB0-BFFF-D067A057A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7216" y="129027"/>
            <a:ext cx="10058400" cy="1371600"/>
          </a:xfrm>
        </p:spPr>
        <p:txBody>
          <a:bodyPr>
            <a:normAutofit/>
          </a:bodyPr>
          <a:lstStyle/>
          <a:p>
            <a:r>
              <a:rPr lang="zh-CN" altLang="en-US" sz="3600" dirty="0"/>
              <a:t>提香（意大利）</a:t>
            </a:r>
            <a:r>
              <a:rPr lang="en-US" altLang="zh-CN" sz="3600" dirty="0"/>
              <a:t>《</a:t>
            </a:r>
            <a:r>
              <a:rPr lang="zh-CN" altLang="en-US" sz="3600" dirty="0"/>
              <a:t>天上的爱与人间的爱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72289F7B-1FAD-4388-83A6-99B7BE1D65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4215" y="1571625"/>
            <a:ext cx="10826690" cy="4323458"/>
          </a:xfrm>
        </p:spPr>
      </p:pic>
    </p:spTree>
    <p:extLst>
      <p:ext uri="{BB962C8B-B14F-4D97-AF65-F5344CB8AC3E}">
        <p14:creationId xmlns:p14="http://schemas.microsoft.com/office/powerpoint/2010/main" val="1323462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1">
            <a:extLst>
              <a:ext uri="{FF2B5EF4-FFF2-40B4-BE49-F238E27FC236}">
                <a16:creationId xmlns:a16="http://schemas.microsoft.com/office/drawing/2014/main" id="{78632963-757B-40C2-BB84-FC6107A54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1219386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3">
            <a:extLst>
              <a:ext uri="{FF2B5EF4-FFF2-40B4-BE49-F238E27FC236}">
                <a16:creationId xmlns:a16="http://schemas.microsoft.com/office/drawing/2014/main" id="{EE0D13DB-D099-4541-888D-DE0186F1C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0519" y="253548"/>
            <a:ext cx="5851795" cy="6384816"/>
          </a:xfrm>
          <a:prstGeom prst="rect">
            <a:avLst/>
          </a:prstGeom>
          <a:solidFill>
            <a:srgbClr val="FFFFFF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01ABE721-B461-4B56-B38F-051C519A35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5000" y="253548"/>
            <a:ext cx="4292350" cy="6398286"/>
          </a:xfrm>
          <a:prstGeom prst="rect">
            <a:avLst/>
          </a:prstGeom>
        </p:spPr>
      </p:pic>
      <p:sp>
        <p:nvSpPr>
          <p:cNvPr id="22" name="Rectangle 15">
            <a:extLst>
              <a:ext uri="{FF2B5EF4-FFF2-40B4-BE49-F238E27FC236}">
                <a16:creationId xmlns:a16="http://schemas.microsoft.com/office/drawing/2014/main" id="{2853AE55-7E35-44B0-89F1-3F52B262A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39709" y="253548"/>
            <a:ext cx="5612193" cy="6361598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7">
            <a:extLst>
              <a:ext uri="{FF2B5EF4-FFF2-40B4-BE49-F238E27FC236}">
                <a16:creationId xmlns:a16="http://schemas.microsoft.com/office/drawing/2014/main" id="{DBC4BE4D-4B50-4F51-9F85-4B5D60B02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87542" y="407588"/>
            <a:ext cx="5299768" cy="602287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E821E18F-CDBA-4FDC-A731-A1A628090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6137" y="727626"/>
            <a:ext cx="4602152" cy="1718225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达芬奇（意大利）</a:t>
            </a:r>
            <a:br>
              <a:rPr lang="en-US" altLang="zh-CN" sz="3200" dirty="0"/>
            </a:br>
            <a:br>
              <a:rPr lang="en-US" altLang="zh-CN" sz="3200" dirty="0"/>
            </a:br>
            <a:r>
              <a:rPr lang="en-US" altLang="zh-CN" sz="3200" dirty="0"/>
              <a:t>《</a:t>
            </a:r>
            <a:r>
              <a:rPr lang="zh-CN" altLang="en-US" sz="3200" dirty="0"/>
              <a:t>蒙娜丽莎</a:t>
            </a:r>
            <a:r>
              <a:rPr lang="en-US" altLang="zh-CN" sz="3200" dirty="0"/>
              <a:t>》</a:t>
            </a:r>
            <a:endParaRPr lang="zh-CN" altLang="en-US" sz="3200" dirty="0"/>
          </a:p>
        </p:txBody>
      </p:sp>
      <p:sp>
        <p:nvSpPr>
          <p:cNvPr id="24" name="Content Placeholder 8">
            <a:extLst>
              <a:ext uri="{FF2B5EF4-FFF2-40B4-BE49-F238E27FC236}">
                <a16:creationId xmlns:a16="http://schemas.microsoft.com/office/drawing/2014/main" id="{297B446B-E64F-445E-8002-480AD4528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6137" y="2538919"/>
            <a:ext cx="4602152" cy="355780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661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B6EE7E08-B389-43E5-B019-1B0A8ACBB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内容占位符 4" descr="图片包含 人, 照片, 一群, 站&#10;&#10;描述已自动生成">
            <a:extLst>
              <a:ext uri="{FF2B5EF4-FFF2-40B4-BE49-F238E27FC236}">
                <a16:creationId xmlns:a16="http://schemas.microsoft.com/office/drawing/2014/main" id="{C1024520-0680-472E-B42A-F7E6F55AEA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21" r="-2" b="11969"/>
          <a:stretch/>
        </p:blipFill>
        <p:spPr>
          <a:xfrm>
            <a:off x="20" y="10"/>
            <a:ext cx="6392647" cy="685799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60D94A5-8A09-4BAB-8F7C-69BC34C54D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1267" y="255102"/>
            <a:ext cx="5342133" cy="6361598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A1AE32B-3A6E-4C5E-8FEB-73861B9A2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69100" y="393365"/>
            <a:ext cx="5018211" cy="6035547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4E46533A-E4B5-48E7-912B-50AB2330D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4082" y="642594"/>
            <a:ext cx="4472921" cy="1371600"/>
          </a:xfrm>
        </p:spPr>
        <p:txBody>
          <a:bodyPr>
            <a:normAutofit/>
          </a:bodyPr>
          <a:lstStyle/>
          <a:p>
            <a:r>
              <a:rPr lang="zh-CN" altLang="en-US" sz="3100" dirty="0"/>
              <a:t>达芬奇</a:t>
            </a:r>
            <a:br>
              <a:rPr lang="en-US" altLang="zh-CN" sz="3100" dirty="0"/>
            </a:br>
            <a:br>
              <a:rPr lang="en-US" altLang="zh-CN" sz="3100" dirty="0"/>
            </a:br>
            <a:r>
              <a:rPr lang="en-US" altLang="zh-CN" sz="3100" dirty="0"/>
              <a:t>《</a:t>
            </a:r>
            <a:r>
              <a:rPr lang="zh-CN" altLang="en-US" sz="3100" dirty="0"/>
              <a:t>岩间圣母</a:t>
            </a:r>
            <a:r>
              <a:rPr lang="en-US" altLang="zh-CN" sz="3100" dirty="0"/>
              <a:t>》</a:t>
            </a:r>
            <a:r>
              <a:rPr lang="zh-CN" altLang="en-US" sz="3100" dirty="0"/>
              <a:t>一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9EE85A7-413F-4197-A138-4DDE15817F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4082" y="2103120"/>
            <a:ext cx="4472922" cy="3931920"/>
          </a:xfrm>
        </p:spPr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299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5CF8C570-EAFF-42BB-B76A-636A356AD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1FACF373-9101-45BF-AB52-2C47A7DACB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0846" y="314933"/>
            <a:ext cx="4040033" cy="6228134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DFE30F4-8284-432A-B7D0-0FAA2FDA8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0879" y="237744"/>
            <a:ext cx="7711563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5E3F933-FC69-4374-A35F-CF4036537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9494" y="374904"/>
            <a:ext cx="7440649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9982952C-02D7-4AAC-A1D8-34A546CF7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192" y="642593"/>
            <a:ext cx="6280826" cy="1746504"/>
          </a:xfrm>
        </p:spPr>
        <p:txBody>
          <a:bodyPr>
            <a:normAutofit/>
          </a:bodyPr>
          <a:lstStyle/>
          <a:p>
            <a:r>
              <a:rPr lang="zh-CN" altLang="en-US" sz="3700" dirty="0"/>
              <a:t>达芬奇</a:t>
            </a:r>
            <a:br>
              <a:rPr lang="en-US" altLang="zh-CN" sz="3700" dirty="0"/>
            </a:br>
            <a:br>
              <a:rPr lang="en-US" altLang="zh-CN" sz="3700" dirty="0"/>
            </a:br>
            <a:r>
              <a:rPr lang="en-US" altLang="zh-CN" sz="3700" dirty="0"/>
              <a:t>《</a:t>
            </a:r>
            <a:r>
              <a:rPr lang="zh-CN" altLang="en-US" sz="3700" dirty="0"/>
              <a:t>岩间圣母 </a:t>
            </a:r>
            <a:r>
              <a:rPr lang="en-US" altLang="zh-CN" sz="3700" dirty="0"/>
              <a:t>》</a:t>
            </a:r>
            <a:r>
              <a:rPr lang="zh-CN" altLang="en-US" sz="3700" dirty="0"/>
              <a:t>二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D02ECE7-3B8E-4F67-BEB9-441973905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2386584"/>
            <a:ext cx="6280826" cy="3648456"/>
          </a:xfrm>
        </p:spPr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161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82E2A95-1A08-4118-83C6-B1CA5648E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8DC0EC7-60EA-4BD3-BC04-D547DE1B2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0122" y="413053"/>
            <a:ext cx="8212114" cy="6064596"/>
          </a:xfrm>
          <a:prstGeom prst="rect">
            <a:avLst/>
          </a:prstGeom>
          <a:noFill/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</p:sp>
      <p:pic>
        <p:nvPicPr>
          <p:cNvPr id="5" name="内容占位符 4" descr="人的雕塑&#10;&#10;描述已自动生成">
            <a:extLst>
              <a:ext uri="{FF2B5EF4-FFF2-40B4-BE49-F238E27FC236}">
                <a16:creationId xmlns:a16="http://schemas.microsoft.com/office/drawing/2014/main" id="{A6FBBB64-0852-4C17-BB83-847B7A5BA0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950" y="413053"/>
            <a:ext cx="3448050" cy="60318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FFEFC7E-85EE-4AC9-A351-FBEB13A1D6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2511BB-FC4C-45F3-94EB-661D6806C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56699" y="413053"/>
            <a:ext cx="2616201" cy="6064596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E2DE474B-AFA4-4313-BEA0-DE3BECD07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1801" y="612843"/>
            <a:ext cx="2312480" cy="1499738"/>
          </a:xfrm>
        </p:spPr>
        <p:txBody>
          <a:bodyPr anchor="b">
            <a:noAutofit/>
          </a:bodyPr>
          <a:lstStyle/>
          <a:p>
            <a:br>
              <a:rPr lang="en-US" altLang="zh-CN" sz="3200" dirty="0"/>
            </a:br>
            <a:br>
              <a:rPr lang="en-US" altLang="zh-CN" sz="3200" dirty="0"/>
            </a:br>
            <a:br>
              <a:rPr lang="en-US" altLang="zh-CN" sz="3200" dirty="0"/>
            </a:br>
            <a:br>
              <a:rPr lang="en-US" altLang="zh-CN" sz="3200" dirty="0"/>
            </a:br>
            <a:br>
              <a:rPr lang="en-US" altLang="zh-CN" sz="3200" dirty="0"/>
            </a:br>
            <a:br>
              <a:rPr lang="en-US" altLang="zh-CN" sz="3200" dirty="0"/>
            </a:br>
            <a:br>
              <a:rPr lang="en-US" altLang="zh-CN" sz="3200" dirty="0"/>
            </a:br>
            <a:r>
              <a:rPr lang="zh-CN" altLang="en-US" sz="3200" dirty="0"/>
              <a:t>米开朗基罗</a:t>
            </a:r>
            <a:br>
              <a:rPr lang="en-US" altLang="zh-CN" sz="3200" dirty="0"/>
            </a:br>
            <a:r>
              <a:rPr lang="zh-CN" altLang="en-US" sz="3200" dirty="0"/>
              <a:t>（意大利）</a:t>
            </a:r>
            <a:br>
              <a:rPr lang="en-US" altLang="zh-CN" sz="3200" dirty="0"/>
            </a:br>
            <a:endParaRPr lang="zh-CN" altLang="en-US" sz="32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6D0FF-7B78-4A66-A43F-40152D19C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1801" y="2149813"/>
            <a:ext cx="2312479" cy="38541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《</a:t>
            </a: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大卫</a:t>
            </a:r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》</a:t>
            </a: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2516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5851415-CF4E-4C41-9E36-04E444B51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516B89-DEA0-4832-8C56-F048168DAD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7646" y="413053"/>
            <a:ext cx="8212114" cy="6064596"/>
          </a:xfrm>
          <a:prstGeom prst="rect">
            <a:avLst/>
          </a:prstGeom>
          <a:solidFill>
            <a:srgbClr val="FFFFFF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35535936-4BDF-4832-AABF-C7665B4075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8643" y="413053"/>
            <a:ext cx="6042881" cy="60318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EA2D33E-BAA2-467B-80B0-8887D9A99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67C508-2065-42E3-98D2-F3A9B8339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4978" y="402336"/>
            <a:ext cx="2596896" cy="605332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2AF6E1B-A005-4D7F-862F-E67941CFA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1801" y="612843"/>
            <a:ext cx="2312480" cy="1499738"/>
          </a:xfrm>
        </p:spPr>
        <p:txBody>
          <a:bodyPr anchor="b">
            <a:normAutofit/>
          </a:bodyPr>
          <a:lstStyle/>
          <a:p>
            <a:r>
              <a:rPr lang="zh-CN" altLang="en-US" sz="2800" dirty="0"/>
              <a:t>米开朗基罗</a:t>
            </a:r>
            <a:br>
              <a:rPr lang="en-US" altLang="zh-CN" sz="2800" dirty="0"/>
            </a:br>
            <a:br>
              <a:rPr lang="en-US" altLang="zh-CN" sz="2800" dirty="0"/>
            </a:br>
            <a:r>
              <a:rPr lang="en-US" altLang="zh-CN" sz="2800" dirty="0"/>
              <a:t>《</a:t>
            </a:r>
            <a:r>
              <a:rPr lang="zh-CN" altLang="en-US" sz="2800" dirty="0"/>
              <a:t>哀悼耶稣</a:t>
            </a:r>
            <a:r>
              <a:rPr lang="en-US" altLang="zh-CN" sz="2800" dirty="0"/>
              <a:t>》</a:t>
            </a:r>
            <a:endParaRPr lang="zh-CN" altLang="en-US" sz="28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8C165AC-B459-447E-BDBB-E721FA418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1801" y="2149813"/>
            <a:ext cx="2312479" cy="4046706"/>
          </a:xfrm>
        </p:spPr>
        <p:txBody>
          <a:bodyPr>
            <a:normAutofit/>
          </a:bodyPr>
          <a:lstStyle/>
          <a:p>
            <a:endParaRPr lang="en-US" sz="1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7856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5851415-CF4E-4C41-9E36-04E444B51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516B89-DEA0-4832-8C56-F048168DAD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7646" y="413053"/>
            <a:ext cx="8212114" cy="6064596"/>
          </a:xfrm>
          <a:prstGeom prst="rect">
            <a:avLst/>
          </a:prstGeom>
          <a:solidFill>
            <a:srgbClr val="FFFFFF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pic>
        <p:nvPicPr>
          <p:cNvPr id="5" name="内容占位符 4" descr="图片包含 建筑, 长凳, 木, 行李&#10;&#10;描述已自动生成">
            <a:extLst>
              <a:ext uri="{FF2B5EF4-FFF2-40B4-BE49-F238E27FC236}">
                <a16:creationId xmlns:a16="http://schemas.microsoft.com/office/drawing/2014/main" id="{D81DD1BF-8621-4A89-9745-AB8597C5963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96" b="1"/>
          <a:stretch/>
        </p:blipFill>
        <p:spPr>
          <a:xfrm>
            <a:off x="582639" y="578707"/>
            <a:ext cx="7882128" cy="573328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EA2D33E-BAA2-467B-80B0-8887D9A99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67C508-2065-42E3-98D2-F3A9B8339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4978" y="402336"/>
            <a:ext cx="2596896" cy="605332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64922FD6-DB1C-483B-B268-3CDBEEF58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1801" y="612843"/>
            <a:ext cx="2312480" cy="1499738"/>
          </a:xfrm>
        </p:spPr>
        <p:txBody>
          <a:bodyPr anchor="b">
            <a:normAutofit/>
          </a:bodyPr>
          <a:lstStyle/>
          <a:p>
            <a:r>
              <a:rPr lang="zh-CN" altLang="en-US" sz="2800" dirty="0"/>
              <a:t>米开朗基罗</a:t>
            </a:r>
            <a:br>
              <a:rPr lang="en-US" altLang="zh-CN" sz="2800" dirty="0"/>
            </a:br>
            <a:br>
              <a:rPr lang="en-US" altLang="zh-CN" sz="2800" dirty="0"/>
            </a:br>
            <a:endParaRPr lang="zh-CN" altLang="en-US" sz="28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3F1A16A-BF08-4556-9AD0-8A186C020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1801" y="2149813"/>
            <a:ext cx="2312479" cy="40467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800" dirty="0"/>
              <a:t>《</a:t>
            </a:r>
            <a:r>
              <a:rPr lang="zh-CN" altLang="en-US" sz="2800" dirty="0"/>
              <a:t>昼夜晨暮</a:t>
            </a:r>
            <a:r>
              <a:rPr lang="en-US" altLang="zh-CN" sz="2800" dirty="0"/>
              <a:t>》       	</a:t>
            </a:r>
            <a:r>
              <a:rPr lang="zh-CN" altLang="en-US" sz="3200" dirty="0"/>
              <a:t>一</a:t>
            </a: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4587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5851415-CF4E-4C41-9E36-04E444B51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516B89-DEA0-4832-8C56-F048168DAD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7646" y="413053"/>
            <a:ext cx="8212114" cy="6064596"/>
          </a:xfrm>
          <a:prstGeom prst="rect">
            <a:avLst/>
          </a:prstGeom>
          <a:solidFill>
            <a:srgbClr val="FFFFFF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pic>
        <p:nvPicPr>
          <p:cNvPr id="5" name="内容占位符 4" descr="人的雕塑&#10;&#10;描述已自动生成">
            <a:extLst>
              <a:ext uri="{FF2B5EF4-FFF2-40B4-BE49-F238E27FC236}">
                <a16:creationId xmlns:a16="http://schemas.microsoft.com/office/drawing/2014/main" id="{E26B5391-C0B8-4D67-948F-789C683A97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96" b="1"/>
          <a:stretch/>
        </p:blipFill>
        <p:spPr>
          <a:xfrm>
            <a:off x="582639" y="578707"/>
            <a:ext cx="7882128" cy="573328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EA2D33E-BAA2-467B-80B0-8887D9A99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67C508-2065-42E3-98D2-F3A9B8339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4978" y="402336"/>
            <a:ext cx="2596896" cy="605332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60DD33D-A220-4838-B060-82F8FAB39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1801" y="612843"/>
            <a:ext cx="2312480" cy="1499738"/>
          </a:xfrm>
        </p:spPr>
        <p:txBody>
          <a:bodyPr anchor="b">
            <a:normAutofit/>
          </a:bodyPr>
          <a:lstStyle/>
          <a:p>
            <a:r>
              <a:rPr lang="zh-CN" altLang="en-US" sz="2800" dirty="0"/>
              <a:t>米开朗基罗</a:t>
            </a:r>
            <a:r>
              <a:rPr lang="en-US" altLang="zh-CN" sz="2800" dirty="0"/>
              <a:t>—</a:t>
            </a:r>
            <a:br>
              <a:rPr lang="en-US" altLang="zh-CN" sz="2800" dirty="0"/>
            </a:br>
            <a:br>
              <a:rPr lang="en-US" altLang="zh-CN" sz="2800" dirty="0"/>
            </a:br>
            <a:endParaRPr lang="zh-CN" altLang="en-US" sz="28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EAC7B6-1FB4-48DD-AC60-0C9CAA46D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1801" y="2149813"/>
            <a:ext cx="2460073" cy="40467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800" dirty="0"/>
              <a:t>《</a:t>
            </a:r>
            <a:r>
              <a:rPr lang="zh-CN" altLang="en-US" sz="2800" dirty="0"/>
              <a:t>昼夜晨暮</a:t>
            </a:r>
            <a:r>
              <a:rPr lang="en-US" altLang="zh-CN" sz="2800" dirty="0"/>
              <a:t>》 	</a:t>
            </a:r>
            <a:r>
              <a:rPr lang="zh-CN" altLang="en-US" sz="2800" dirty="0"/>
              <a:t>二</a:t>
            </a: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381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B6EE7E08-B389-43E5-B019-1B0A8ACBB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1FA17CA2-911A-438B-9849-398C85AB52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5506" y="10"/>
            <a:ext cx="5101675" cy="685799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60D94A5-8A09-4BAB-8F7C-69BC34C54D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1267" y="255102"/>
            <a:ext cx="5342133" cy="6361598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A1AE32B-3A6E-4C5E-8FEB-73861B9A2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69100" y="393365"/>
            <a:ext cx="5018211" cy="6035547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9E76BD96-CA75-4307-94AC-D784261E7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4082" y="642594"/>
            <a:ext cx="4472921" cy="1371600"/>
          </a:xfrm>
        </p:spPr>
        <p:txBody>
          <a:bodyPr>
            <a:normAutofit/>
          </a:bodyPr>
          <a:lstStyle/>
          <a:p>
            <a:r>
              <a:rPr lang="zh-CN" altLang="en-US" sz="3100" dirty="0"/>
              <a:t>米开朗基罗</a:t>
            </a:r>
            <a:br>
              <a:rPr lang="en-US" altLang="zh-CN" sz="3100" dirty="0"/>
            </a:br>
            <a:br>
              <a:rPr lang="en-US" altLang="zh-CN" sz="3100" dirty="0"/>
            </a:br>
            <a:r>
              <a:rPr lang="zh-CN" altLang="en-US" sz="3100" dirty="0"/>
              <a:t>素描稿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6FFB5A6-EABF-4DD9-A55C-36C78E6923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4082" y="2103120"/>
            <a:ext cx="4472922" cy="3931920"/>
          </a:xfrm>
        </p:spPr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4829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21A20F-5B04-4EF5-9670-AFD4D9589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568" y="1081005"/>
            <a:ext cx="10436268" cy="1371600"/>
          </a:xfrm>
        </p:spPr>
        <p:txBody>
          <a:bodyPr>
            <a:normAutofit fontScale="90000"/>
          </a:bodyPr>
          <a:lstStyle/>
          <a:p>
            <a:r>
              <a:rPr lang="zh-CN" altLang="en-US" sz="3600" dirty="0"/>
              <a:t>米开朗基罗（意大利）</a:t>
            </a:r>
            <a:br>
              <a:rPr lang="en-US" altLang="zh-CN" sz="3600" dirty="0"/>
            </a:br>
            <a:br>
              <a:rPr lang="en-US" altLang="zh-CN" sz="3600" dirty="0"/>
            </a:br>
            <a:r>
              <a:rPr lang="en-US" altLang="zh-CN" sz="3600" dirty="0"/>
              <a:t>《</a:t>
            </a:r>
            <a:r>
              <a:rPr lang="zh-CN" altLang="en-US" sz="3600" dirty="0"/>
              <a:t>西斯廷天顶画</a:t>
            </a:r>
            <a:r>
              <a:rPr lang="en-US" altLang="zh-CN" sz="3600" dirty="0"/>
              <a:t>》</a:t>
            </a:r>
            <a:r>
              <a:rPr lang="zh-CN" altLang="en-US" sz="3600" dirty="0"/>
              <a:t>一</a:t>
            </a:r>
            <a:br>
              <a:rPr lang="en-US" altLang="zh-CN" sz="3600" dirty="0"/>
            </a:br>
            <a:br>
              <a:rPr lang="en-US" altLang="zh-CN" sz="3600" dirty="0"/>
            </a:br>
            <a:endParaRPr lang="zh-CN" altLang="en-US" sz="3600" dirty="0"/>
          </a:p>
        </p:txBody>
      </p:sp>
      <p:pic>
        <p:nvPicPr>
          <p:cNvPr id="7" name="内容占位符 6" descr="图片包含 室内, 照片, 桌子, 建筑&#10;&#10;描述已自动生成">
            <a:extLst>
              <a:ext uri="{FF2B5EF4-FFF2-40B4-BE49-F238E27FC236}">
                <a16:creationId xmlns:a16="http://schemas.microsoft.com/office/drawing/2014/main" id="{470D41F2-5BE9-4BD3-9518-02AAED8D61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034" y="391438"/>
            <a:ext cx="4108536" cy="6075123"/>
          </a:xfrm>
        </p:spPr>
      </p:pic>
    </p:spTree>
    <p:extLst>
      <p:ext uri="{BB962C8B-B14F-4D97-AF65-F5344CB8AC3E}">
        <p14:creationId xmlns:p14="http://schemas.microsoft.com/office/powerpoint/2010/main" val="7684726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1C5E2B-3EE5-46BC-AA74-C33F7CB75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389" y="630068"/>
            <a:ext cx="10058400" cy="1371600"/>
          </a:xfrm>
        </p:spPr>
        <p:txBody>
          <a:bodyPr>
            <a:normAutofit fontScale="90000"/>
          </a:bodyPr>
          <a:lstStyle/>
          <a:p>
            <a:r>
              <a:rPr lang="zh-CN" altLang="en-US" sz="32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米开朗基罗</a:t>
            </a:r>
            <a:br>
              <a:rPr lang="en-US" altLang="zh-CN" sz="3200" dirty="0">
                <a:solidFill>
                  <a:srgbClr val="000000">
                    <a:lumMod val="85000"/>
                    <a:lumOff val="15000"/>
                  </a:srgbClr>
                </a:solidFill>
              </a:rPr>
            </a:br>
            <a:br>
              <a:rPr lang="en-US" altLang="zh-CN" sz="3200" dirty="0">
                <a:solidFill>
                  <a:srgbClr val="000000">
                    <a:lumMod val="85000"/>
                    <a:lumOff val="15000"/>
                  </a:srgbClr>
                </a:solidFill>
              </a:rPr>
            </a:br>
            <a:r>
              <a:rPr lang="en-US" altLang="zh-CN" sz="32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《</a:t>
            </a:r>
            <a:r>
              <a:rPr lang="zh-CN" altLang="en-US" sz="32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西斯廷天顶画</a:t>
            </a:r>
            <a:r>
              <a:rPr lang="en-US" altLang="zh-CN" sz="32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》</a:t>
            </a:r>
            <a:r>
              <a:rPr lang="zh-CN" altLang="en-US" sz="32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二</a:t>
            </a:r>
            <a:endParaRPr lang="zh-CN" altLang="en-US" dirty="0"/>
          </a:p>
        </p:txBody>
      </p:sp>
      <p:pic>
        <p:nvPicPr>
          <p:cNvPr id="5" name="内容占位符 4" descr="图片包含 室内, 照片, 许多, 覆盖&#10;&#10;描述已自动生成">
            <a:extLst>
              <a:ext uri="{FF2B5EF4-FFF2-40B4-BE49-F238E27FC236}">
                <a16:creationId xmlns:a16="http://schemas.microsoft.com/office/drawing/2014/main" id="{0E89BA4B-8DC8-4871-B771-8138E0D603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480" y="400834"/>
            <a:ext cx="3983276" cy="6075122"/>
          </a:xfrm>
        </p:spPr>
      </p:pic>
    </p:spTree>
    <p:extLst>
      <p:ext uri="{BB962C8B-B14F-4D97-AF65-F5344CB8AC3E}">
        <p14:creationId xmlns:p14="http://schemas.microsoft.com/office/powerpoint/2010/main" val="9500245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A7958B-001C-494B-B0AC-1A2942DED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537819"/>
            <a:ext cx="10058400" cy="1371600"/>
          </a:xfrm>
        </p:spPr>
        <p:txBody>
          <a:bodyPr/>
          <a:lstStyle/>
          <a:p>
            <a:r>
              <a:rPr lang="zh-CN" altLang="en-US" sz="29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米开朗基罗</a:t>
            </a:r>
            <a:br>
              <a:rPr lang="en-US" altLang="zh-CN" sz="2900" dirty="0">
                <a:solidFill>
                  <a:srgbClr val="000000">
                    <a:lumMod val="85000"/>
                    <a:lumOff val="15000"/>
                  </a:srgbClr>
                </a:solidFill>
              </a:rPr>
            </a:br>
            <a:br>
              <a:rPr lang="en-US" altLang="zh-CN" sz="2900" dirty="0">
                <a:solidFill>
                  <a:srgbClr val="000000">
                    <a:lumMod val="85000"/>
                    <a:lumOff val="15000"/>
                  </a:srgbClr>
                </a:solidFill>
              </a:rPr>
            </a:br>
            <a:r>
              <a:rPr lang="en-US" altLang="zh-CN" sz="29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《</a:t>
            </a:r>
            <a:r>
              <a:rPr lang="zh-CN" altLang="en-US" sz="29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西斯廷天顶画</a:t>
            </a:r>
            <a:r>
              <a:rPr lang="en-US" altLang="zh-CN" sz="29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》</a:t>
            </a:r>
            <a:r>
              <a:rPr lang="zh-CN" altLang="en-US" sz="29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三</a:t>
            </a:r>
            <a:endParaRPr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A0AA48B9-920B-43DD-A052-11FBBA1459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375" y="433292"/>
            <a:ext cx="4076700" cy="5972365"/>
          </a:xfrm>
        </p:spPr>
      </p:pic>
    </p:spTree>
    <p:extLst>
      <p:ext uri="{BB962C8B-B14F-4D97-AF65-F5344CB8AC3E}">
        <p14:creationId xmlns:p14="http://schemas.microsoft.com/office/powerpoint/2010/main" val="445369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AC9E75-BD64-4602-B66C-2A68183CE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441" y="429651"/>
            <a:ext cx="10058400" cy="1371600"/>
          </a:xfrm>
        </p:spPr>
        <p:txBody>
          <a:bodyPr>
            <a:normAutofit fontScale="90000"/>
          </a:bodyPr>
          <a:lstStyle/>
          <a:p>
            <a:br>
              <a:rPr lang="en-US" altLang="zh-CN" sz="3600" dirty="0"/>
            </a:br>
            <a:br>
              <a:rPr lang="en-US" altLang="zh-CN" sz="3600" dirty="0"/>
            </a:br>
            <a:r>
              <a:rPr lang="zh-CN" altLang="en-US" sz="3600" dirty="0"/>
              <a:t>拉菲尔（意大利）</a:t>
            </a:r>
            <a:br>
              <a:rPr lang="en-US" altLang="zh-CN" sz="3600" dirty="0"/>
            </a:br>
            <a:br>
              <a:rPr lang="en-US" altLang="zh-CN" sz="3600" dirty="0"/>
            </a:br>
            <a:r>
              <a:rPr lang="en-US" altLang="zh-CN" sz="3600" dirty="0"/>
              <a:t>《</a:t>
            </a:r>
            <a:r>
              <a:rPr lang="zh-CN" altLang="en-US" sz="3600" dirty="0"/>
              <a:t>雅典学派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4E5ADDA-9408-4E9A-AFBF-18746EB0BB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27294" y="757237"/>
            <a:ext cx="7825246" cy="5343525"/>
          </a:xfrm>
        </p:spPr>
      </p:pic>
    </p:spTree>
    <p:extLst>
      <p:ext uri="{BB962C8B-B14F-4D97-AF65-F5344CB8AC3E}">
        <p14:creationId xmlns:p14="http://schemas.microsoft.com/office/powerpoint/2010/main" val="6103348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302969-2619-4324-A525-0EF553644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5" y="433044"/>
            <a:ext cx="10058400" cy="1371600"/>
          </a:xfrm>
        </p:spPr>
        <p:txBody>
          <a:bodyPr>
            <a:normAutofit fontScale="90000"/>
          </a:bodyPr>
          <a:lstStyle/>
          <a:p>
            <a:br>
              <a:rPr lang="en-US" altLang="zh-CN" sz="3200" dirty="0"/>
            </a:br>
            <a:r>
              <a:rPr lang="zh-CN" altLang="en-US" sz="3600" dirty="0"/>
              <a:t>拉菲尔</a:t>
            </a:r>
            <a:br>
              <a:rPr lang="en-US" altLang="zh-CN" sz="3600" dirty="0"/>
            </a:br>
            <a:br>
              <a:rPr lang="en-US" altLang="zh-CN" sz="3600" dirty="0"/>
            </a:br>
            <a:r>
              <a:rPr lang="en-US" altLang="zh-CN" sz="3600" dirty="0"/>
              <a:t>《</a:t>
            </a:r>
            <a:r>
              <a:rPr lang="zh-CN" altLang="en-US" sz="3600" dirty="0"/>
              <a:t>圣母与圣婴</a:t>
            </a:r>
            <a:r>
              <a:rPr lang="en-US" altLang="zh-CN" sz="3200" dirty="0"/>
              <a:t>》</a:t>
            </a:r>
            <a:endParaRPr lang="zh-CN" altLang="en-US" sz="3200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65F96663-5AA6-4C6E-A7B7-5D27CB48E3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62375" y="525609"/>
            <a:ext cx="5667375" cy="5701378"/>
          </a:xfrm>
        </p:spPr>
      </p:pic>
    </p:spTree>
    <p:extLst>
      <p:ext uri="{BB962C8B-B14F-4D97-AF65-F5344CB8AC3E}">
        <p14:creationId xmlns:p14="http://schemas.microsoft.com/office/powerpoint/2010/main" val="21074515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6EE7E08-B389-43E5-B019-1B0A8ACBB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内容占位符 4" descr="图片包含 建筑, 女人, 男人, 旧&#10;&#10;描述已自动生成">
            <a:extLst>
              <a:ext uri="{FF2B5EF4-FFF2-40B4-BE49-F238E27FC236}">
                <a16:creationId xmlns:a16="http://schemas.microsoft.com/office/drawing/2014/main" id="{679BE8B1-DFF3-437F-91C5-8285717192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50" r="7241" b="-1"/>
          <a:stretch/>
        </p:blipFill>
        <p:spPr>
          <a:xfrm>
            <a:off x="-21688" y="6906"/>
            <a:ext cx="6392647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60D94A5-8A09-4BAB-8F7C-69BC34C54D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1267" y="255102"/>
            <a:ext cx="5342133" cy="6361598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1AE32B-3A6E-4C5E-8FEB-73861B9A2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69100" y="393365"/>
            <a:ext cx="5018211" cy="6035547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A2270838-2007-4462-981B-12BCBC231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4082" y="642594"/>
            <a:ext cx="4472921" cy="1371600"/>
          </a:xfrm>
        </p:spPr>
        <p:txBody>
          <a:bodyPr>
            <a:normAutofit/>
          </a:bodyPr>
          <a:lstStyle/>
          <a:p>
            <a:r>
              <a:rPr lang="zh-CN" altLang="en-US" sz="3600" b="1" dirty="0"/>
              <a:t>巴洛克风格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5D4CEC0-DAEC-4EF6-9639-529ADEB14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4082" y="2103120"/>
            <a:ext cx="4472922" cy="3931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200" dirty="0"/>
              <a:t>委拉斯开兹（西班牙）</a:t>
            </a:r>
            <a:endParaRPr lang="en-US" altLang="zh-CN" sz="3200" dirty="0"/>
          </a:p>
          <a:p>
            <a:endParaRPr lang="en-US" sz="3200" dirty="0"/>
          </a:p>
          <a:p>
            <a:pPr marL="0" indent="0">
              <a:buNone/>
            </a:pPr>
            <a:r>
              <a:rPr lang="en-US" altLang="zh-CN" sz="3200" dirty="0"/>
              <a:t>《</a:t>
            </a:r>
            <a:r>
              <a:rPr lang="zh-CN" altLang="en-US" sz="3200" dirty="0"/>
              <a:t>纺织女一</a:t>
            </a:r>
            <a:r>
              <a:rPr lang="en-US" altLang="zh-CN" sz="3200" dirty="0"/>
              <a:t>》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400431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34DB0A-158C-462B-B93D-823E569B9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707" y="454704"/>
            <a:ext cx="10058400" cy="1371600"/>
          </a:xfrm>
        </p:spPr>
        <p:txBody>
          <a:bodyPr>
            <a:normAutofit/>
          </a:bodyPr>
          <a:lstStyle/>
          <a:p>
            <a:endParaRPr lang="zh-CN" altLang="en-US" sz="3200" dirty="0"/>
          </a:p>
        </p:txBody>
      </p:sp>
      <p:pic>
        <p:nvPicPr>
          <p:cNvPr id="5" name="内容占位符 4" descr="图片包含 人, 男人, 年轻, 一群&#10;&#10;描述已自动生成">
            <a:extLst>
              <a:ext uri="{FF2B5EF4-FFF2-40B4-BE49-F238E27FC236}">
                <a16:creationId xmlns:a16="http://schemas.microsoft.com/office/drawing/2014/main" id="{B61FB20F-3E28-470D-9E03-4474B5D7CA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340" y="454704"/>
            <a:ext cx="4484317" cy="5948592"/>
          </a:xfrm>
        </p:spPr>
      </p:pic>
    </p:spTree>
    <p:extLst>
      <p:ext uri="{BB962C8B-B14F-4D97-AF65-F5344CB8AC3E}">
        <p14:creationId xmlns:p14="http://schemas.microsoft.com/office/powerpoint/2010/main" val="1319016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84E38D-82FE-4165-8B60-0B9CF4210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863" y="517334"/>
            <a:ext cx="10058400" cy="1371600"/>
          </a:xfrm>
        </p:spPr>
        <p:txBody>
          <a:bodyPr>
            <a:normAutofit fontScale="90000"/>
          </a:bodyPr>
          <a:lstStyle/>
          <a:p>
            <a:r>
              <a:rPr lang="zh-CN" altLang="en-US" sz="3200" dirty="0"/>
              <a:t>委拉斯开兹</a:t>
            </a:r>
            <a:br>
              <a:rPr lang="en-US" altLang="zh-CN" sz="3200" dirty="0"/>
            </a:br>
            <a:br>
              <a:rPr lang="en-US" altLang="zh-CN" sz="3200" dirty="0"/>
            </a:br>
            <a:r>
              <a:rPr lang="en-US" altLang="zh-CN" sz="3200" dirty="0"/>
              <a:t>《</a:t>
            </a:r>
            <a:r>
              <a:rPr lang="zh-CN" altLang="en-US" sz="3200" dirty="0"/>
              <a:t>教皇英诺森十世</a:t>
            </a:r>
            <a:r>
              <a:rPr lang="en-US" altLang="zh-CN" sz="3200" dirty="0"/>
              <a:t>》</a:t>
            </a:r>
            <a:endParaRPr lang="zh-CN" altLang="en-US" sz="3200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5AED1327-13B0-471A-805B-FF1F73A40C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300" y="510680"/>
            <a:ext cx="4618450" cy="5829986"/>
          </a:xfrm>
        </p:spPr>
      </p:pic>
    </p:spTree>
    <p:extLst>
      <p:ext uri="{BB962C8B-B14F-4D97-AF65-F5344CB8AC3E}">
        <p14:creationId xmlns:p14="http://schemas.microsoft.com/office/powerpoint/2010/main" val="11005446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AEF5B4-D2F8-4DB7-A9F5-4EC3AB3DF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551" y="467230"/>
            <a:ext cx="10058400" cy="1371600"/>
          </a:xfrm>
        </p:spPr>
        <p:txBody>
          <a:bodyPr>
            <a:normAutofit fontScale="90000"/>
          </a:bodyPr>
          <a:lstStyle/>
          <a:p>
            <a:br>
              <a:rPr lang="en-US" altLang="zh-CN" sz="3200" dirty="0"/>
            </a:br>
            <a:br>
              <a:rPr lang="en-US" altLang="zh-CN" sz="3200" dirty="0"/>
            </a:br>
            <a:r>
              <a:rPr lang="zh-CN" altLang="en-US" sz="3200" dirty="0"/>
              <a:t>鲁本斯（比利时）</a:t>
            </a:r>
            <a:br>
              <a:rPr lang="en-US" altLang="zh-CN" sz="3200" dirty="0"/>
            </a:br>
            <a:br>
              <a:rPr lang="en-US" altLang="zh-CN" sz="3200" dirty="0"/>
            </a:br>
            <a:r>
              <a:rPr lang="en-US" altLang="zh-CN" sz="3200" dirty="0"/>
              <a:t>《</a:t>
            </a:r>
            <a:r>
              <a:rPr lang="zh-CN" altLang="en-US" sz="3200" dirty="0"/>
              <a:t>劫夺吕西普斯的女儿</a:t>
            </a:r>
            <a:r>
              <a:rPr lang="en-US" altLang="zh-CN" sz="3200" dirty="0"/>
              <a:t>》</a:t>
            </a:r>
            <a:endParaRPr lang="zh-CN" altLang="en-US" sz="3200" dirty="0"/>
          </a:p>
        </p:txBody>
      </p:sp>
      <p:pic>
        <p:nvPicPr>
          <p:cNvPr id="5" name="内容占位符 4" descr="图片包含 一群, 狗, 站, 山&#10;&#10;描述已自动生成">
            <a:extLst>
              <a:ext uri="{FF2B5EF4-FFF2-40B4-BE49-F238E27FC236}">
                <a16:creationId xmlns:a16="http://schemas.microsoft.com/office/drawing/2014/main" id="{947075BC-5CC0-4DDF-B65E-EC616BF05E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576" y="391030"/>
            <a:ext cx="4609578" cy="5999740"/>
          </a:xfrm>
        </p:spPr>
      </p:pic>
    </p:spTree>
    <p:extLst>
      <p:ext uri="{BB962C8B-B14F-4D97-AF65-F5344CB8AC3E}">
        <p14:creationId xmlns:p14="http://schemas.microsoft.com/office/powerpoint/2010/main" val="16075332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B0D559-B989-4F2B-A74C-9C6C72FFB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759" y="492281"/>
            <a:ext cx="10058400" cy="1371600"/>
          </a:xfrm>
        </p:spPr>
        <p:txBody>
          <a:bodyPr>
            <a:normAutofit fontScale="90000"/>
          </a:bodyPr>
          <a:lstStyle/>
          <a:p>
            <a:br>
              <a:rPr lang="en-US" altLang="zh-CN" sz="3200" dirty="0"/>
            </a:br>
            <a:r>
              <a:rPr lang="zh-CN" altLang="en-US" sz="3200" dirty="0"/>
              <a:t>鲁本斯</a:t>
            </a:r>
            <a:br>
              <a:rPr lang="en-US" altLang="zh-CN" sz="3200" dirty="0"/>
            </a:br>
            <a:br>
              <a:rPr lang="en-US" altLang="zh-CN" sz="3200" dirty="0"/>
            </a:br>
            <a:r>
              <a:rPr lang="en-US" altLang="zh-CN" sz="3200" dirty="0"/>
              <a:t>《</a:t>
            </a:r>
            <a:r>
              <a:rPr lang="zh-CN" altLang="en-US" sz="3200" dirty="0"/>
              <a:t>上十字架</a:t>
            </a:r>
            <a:r>
              <a:rPr lang="en-US" altLang="zh-CN" sz="3200" dirty="0"/>
              <a:t>》</a:t>
            </a:r>
            <a:endParaRPr lang="zh-CN" altLang="en-US" sz="3200" dirty="0"/>
          </a:p>
        </p:txBody>
      </p:sp>
      <p:pic>
        <p:nvPicPr>
          <p:cNvPr id="23" name="内容占位符 22">
            <a:extLst>
              <a:ext uri="{FF2B5EF4-FFF2-40B4-BE49-F238E27FC236}">
                <a16:creationId xmlns:a16="http://schemas.microsoft.com/office/drawing/2014/main" id="{EC9502A3-E26A-4028-8479-2891F5332B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96427" y="447886"/>
            <a:ext cx="4323698" cy="5893176"/>
          </a:xfrm>
        </p:spPr>
      </p:pic>
    </p:spTree>
    <p:extLst>
      <p:ext uri="{BB962C8B-B14F-4D97-AF65-F5344CB8AC3E}">
        <p14:creationId xmlns:p14="http://schemas.microsoft.com/office/powerpoint/2010/main" val="34540537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F61B49-A14D-456F-B8F1-3E418499C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480669"/>
            <a:ext cx="10058400" cy="1371600"/>
          </a:xfrm>
        </p:spPr>
        <p:txBody>
          <a:bodyPr>
            <a:normAutofit fontScale="90000"/>
          </a:bodyPr>
          <a:lstStyle/>
          <a:p>
            <a:r>
              <a:rPr lang="zh-CN" altLang="en-US" sz="3200" dirty="0"/>
              <a:t>凡艾克（荷兰）</a:t>
            </a:r>
            <a:br>
              <a:rPr lang="en-US" altLang="zh-CN" sz="3200" dirty="0"/>
            </a:br>
            <a:br>
              <a:rPr lang="en-US" altLang="zh-CN" sz="3200" dirty="0"/>
            </a:br>
            <a:r>
              <a:rPr lang="zh-CN" altLang="en-US" sz="3200" dirty="0"/>
              <a:t>自画像</a:t>
            </a:r>
          </a:p>
        </p:txBody>
      </p:sp>
      <p:pic>
        <p:nvPicPr>
          <p:cNvPr id="5" name="内容占位符 4" descr="黑色头发的人&#10;&#10;描述已自动生成">
            <a:extLst>
              <a:ext uri="{FF2B5EF4-FFF2-40B4-BE49-F238E27FC236}">
                <a16:creationId xmlns:a16="http://schemas.microsoft.com/office/drawing/2014/main" id="{C1D70092-8B96-4F7B-AD3E-1EB4894EC6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0" y="480670"/>
            <a:ext cx="4191000" cy="5977280"/>
          </a:xfrm>
        </p:spPr>
      </p:pic>
    </p:spTree>
    <p:extLst>
      <p:ext uri="{BB962C8B-B14F-4D97-AF65-F5344CB8AC3E}">
        <p14:creationId xmlns:p14="http://schemas.microsoft.com/office/powerpoint/2010/main" val="8792193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79FB10-4ABD-4635-B561-DF2DB2228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528294"/>
            <a:ext cx="10058400" cy="1371600"/>
          </a:xfrm>
        </p:spPr>
        <p:txBody>
          <a:bodyPr>
            <a:normAutofit fontScale="90000"/>
          </a:bodyPr>
          <a:lstStyle/>
          <a:p>
            <a:r>
              <a:rPr lang="zh-CN" altLang="en-US" sz="3200" dirty="0"/>
              <a:t>凡艾克</a:t>
            </a:r>
            <a:br>
              <a:rPr lang="en-US" altLang="zh-CN" sz="3200" dirty="0"/>
            </a:br>
            <a:br>
              <a:rPr lang="en-US" altLang="zh-CN" sz="3200" dirty="0"/>
            </a:br>
            <a:r>
              <a:rPr lang="en-US" altLang="zh-CN" sz="3200" dirty="0"/>
              <a:t>《</a:t>
            </a:r>
            <a:r>
              <a:rPr lang="zh-CN" altLang="en-US" sz="3200" dirty="0"/>
              <a:t>查理一世</a:t>
            </a:r>
            <a:r>
              <a:rPr lang="en-US" altLang="zh-CN" sz="3200" dirty="0"/>
              <a:t>》</a:t>
            </a:r>
            <a:endParaRPr lang="zh-CN" altLang="en-US" sz="3200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BE8009C5-E20D-404C-B3B5-AE47697282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528294"/>
            <a:ext cx="4152900" cy="5882031"/>
          </a:xfrm>
        </p:spPr>
      </p:pic>
    </p:spTree>
    <p:extLst>
      <p:ext uri="{BB962C8B-B14F-4D97-AF65-F5344CB8AC3E}">
        <p14:creationId xmlns:p14="http://schemas.microsoft.com/office/powerpoint/2010/main" val="37373125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24F7CB-AA17-4986-BFF5-7AE86E446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975" y="556869"/>
            <a:ext cx="10058400" cy="1371600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维米尔（荷兰）</a:t>
            </a:r>
          </a:p>
        </p:txBody>
      </p:sp>
      <p:pic>
        <p:nvPicPr>
          <p:cNvPr id="5" name="内容占位符 4" descr="图片包含 人, 男人, 建筑, 室内&#10;&#10;描述已自动生成">
            <a:extLst>
              <a:ext uri="{FF2B5EF4-FFF2-40B4-BE49-F238E27FC236}">
                <a16:creationId xmlns:a16="http://schemas.microsoft.com/office/drawing/2014/main" id="{85748CDF-6386-42CD-930D-61134586C4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556869"/>
            <a:ext cx="4191000" cy="5744261"/>
          </a:xfrm>
        </p:spPr>
      </p:pic>
    </p:spTree>
    <p:extLst>
      <p:ext uri="{BB962C8B-B14F-4D97-AF65-F5344CB8AC3E}">
        <p14:creationId xmlns:p14="http://schemas.microsoft.com/office/powerpoint/2010/main" val="18592852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02F938-D211-4D27-83F8-92B1E4DE9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28294"/>
            <a:ext cx="10058400" cy="1371600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维米尔</a:t>
            </a:r>
          </a:p>
        </p:txBody>
      </p:sp>
      <p:pic>
        <p:nvPicPr>
          <p:cNvPr id="11" name="内容占位符 10" descr="图片包含 人, 女人, 穿着, 站&#10;&#10;描述已自动生成">
            <a:extLst>
              <a:ext uri="{FF2B5EF4-FFF2-40B4-BE49-F238E27FC236}">
                <a16:creationId xmlns:a16="http://schemas.microsoft.com/office/drawing/2014/main" id="{75DAD337-EBA3-4AEC-95C4-AF5D0EE76C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637" y="464172"/>
            <a:ext cx="4276725" cy="5929656"/>
          </a:xfrm>
        </p:spPr>
      </p:pic>
    </p:spTree>
    <p:extLst>
      <p:ext uri="{BB962C8B-B14F-4D97-AF65-F5344CB8AC3E}">
        <p14:creationId xmlns:p14="http://schemas.microsoft.com/office/powerpoint/2010/main" val="5163153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9876F7-4D98-4A16-BAF5-5AA7A0E37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490194"/>
            <a:ext cx="10058400" cy="1371600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伦勃朗（荷兰）</a:t>
            </a:r>
          </a:p>
        </p:txBody>
      </p:sp>
      <p:pic>
        <p:nvPicPr>
          <p:cNvPr id="5" name="内容占位符 4" descr="人戴着头盔&#10;&#10;描述已自动生成">
            <a:extLst>
              <a:ext uri="{FF2B5EF4-FFF2-40B4-BE49-F238E27FC236}">
                <a16:creationId xmlns:a16="http://schemas.microsoft.com/office/drawing/2014/main" id="{013B520F-C74F-41AC-88C8-B12EEF1683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525" y="490194"/>
            <a:ext cx="4162425" cy="5948706"/>
          </a:xfrm>
        </p:spPr>
      </p:pic>
    </p:spTree>
    <p:extLst>
      <p:ext uri="{BB962C8B-B14F-4D97-AF65-F5344CB8AC3E}">
        <p14:creationId xmlns:p14="http://schemas.microsoft.com/office/powerpoint/2010/main" val="15078011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DE1902-66F1-41FC-9AFE-562BB6F06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528294"/>
            <a:ext cx="10058400" cy="1371600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伦勃朗</a:t>
            </a:r>
          </a:p>
        </p:txBody>
      </p:sp>
      <p:pic>
        <p:nvPicPr>
          <p:cNvPr id="5" name="内容占位符 4" descr="图片包含 站, 食物, 黑色, 棕色&#10;&#10;描述已自动生成">
            <a:extLst>
              <a:ext uri="{FF2B5EF4-FFF2-40B4-BE49-F238E27FC236}">
                <a16:creationId xmlns:a16="http://schemas.microsoft.com/office/drawing/2014/main" id="{12E26161-9621-47FB-B978-6E95377C78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775" y="428625"/>
            <a:ext cx="3848099" cy="6000749"/>
          </a:xfrm>
        </p:spPr>
      </p:pic>
    </p:spTree>
    <p:extLst>
      <p:ext uri="{BB962C8B-B14F-4D97-AF65-F5344CB8AC3E}">
        <p14:creationId xmlns:p14="http://schemas.microsoft.com/office/powerpoint/2010/main" val="7700294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14D873-CFFC-4254-8F4A-C1A08CCF2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375894"/>
            <a:ext cx="10058400" cy="1371600"/>
          </a:xfrm>
        </p:spPr>
        <p:txBody>
          <a:bodyPr>
            <a:normAutofit fontScale="90000"/>
          </a:bodyPr>
          <a:lstStyle/>
          <a:p>
            <a:r>
              <a:rPr lang="zh-CN" altLang="en-US" sz="3200" dirty="0"/>
              <a:t>贝尼尼（意大利）</a:t>
            </a:r>
            <a:br>
              <a:rPr lang="en-US" altLang="zh-CN" sz="3200" dirty="0"/>
            </a:br>
            <a:br>
              <a:rPr lang="en-US" altLang="zh-CN" sz="3200" dirty="0"/>
            </a:br>
            <a:r>
              <a:rPr lang="en-US" altLang="zh-CN" sz="3200" dirty="0"/>
              <a:t>《</a:t>
            </a:r>
            <a:r>
              <a:rPr lang="zh-CN" altLang="en-US" sz="3200" dirty="0"/>
              <a:t>大卫</a:t>
            </a:r>
            <a:r>
              <a:rPr lang="en-US" altLang="zh-CN" sz="3200" dirty="0"/>
              <a:t>》</a:t>
            </a:r>
            <a:endParaRPr lang="zh-CN" altLang="en-US" sz="3200" dirty="0"/>
          </a:p>
        </p:txBody>
      </p:sp>
      <p:pic>
        <p:nvPicPr>
          <p:cNvPr id="5" name="内容占位符 4" descr="图片包含 室内, 人, 建筑, 男人&#10;&#10;描述已自动生成">
            <a:extLst>
              <a:ext uri="{FF2B5EF4-FFF2-40B4-BE49-F238E27FC236}">
                <a16:creationId xmlns:a16="http://schemas.microsoft.com/office/drawing/2014/main" id="{AF67348F-0077-4E8C-AA6F-A8C0F88792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575" y="457200"/>
            <a:ext cx="3733800" cy="5943600"/>
          </a:xfrm>
        </p:spPr>
      </p:pic>
    </p:spTree>
    <p:extLst>
      <p:ext uri="{BB962C8B-B14F-4D97-AF65-F5344CB8AC3E}">
        <p14:creationId xmlns:p14="http://schemas.microsoft.com/office/powerpoint/2010/main" val="6993799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AAA7AF-E7F2-42D2-9BAD-A65F1AAEF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537819"/>
            <a:ext cx="10058400" cy="1371600"/>
          </a:xfrm>
        </p:spPr>
        <p:txBody>
          <a:bodyPr>
            <a:noAutofit/>
          </a:bodyPr>
          <a:lstStyle/>
          <a:p>
            <a:r>
              <a:rPr lang="zh-CN" altLang="en-US" sz="3200" dirty="0"/>
              <a:t>贝尼尼</a:t>
            </a:r>
            <a:br>
              <a:rPr lang="en-US" altLang="zh-CN" sz="3200" dirty="0"/>
            </a:br>
            <a:br>
              <a:rPr lang="en-US" altLang="zh-CN" sz="3200" dirty="0"/>
            </a:br>
            <a:r>
              <a:rPr lang="en-US" altLang="zh-CN" sz="3200" dirty="0"/>
              <a:t>《</a:t>
            </a:r>
            <a:r>
              <a:rPr lang="zh-CN" altLang="en-US" sz="3200" dirty="0"/>
              <a:t>特雷莎的狂喜</a:t>
            </a:r>
            <a:r>
              <a:rPr lang="en-US" altLang="zh-CN" sz="3200" dirty="0"/>
              <a:t>》</a:t>
            </a:r>
            <a:endParaRPr lang="zh-CN" altLang="en-US" sz="3200" dirty="0"/>
          </a:p>
        </p:txBody>
      </p:sp>
      <p:pic>
        <p:nvPicPr>
          <p:cNvPr id="5" name="内容占位符 4" descr="图片包含 木, 桌子, 狗, 大&#10;&#10;描述已自动生成">
            <a:extLst>
              <a:ext uri="{FF2B5EF4-FFF2-40B4-BE49-F238E27FC236}">
                <a16:creationId xmlns:a16="http://schemas.microsoft.com/office/drawing/2014/main" id="{111436FB-4CAC-4AB0-8DCF-35F7ACE664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625" y="438150"/>
            <a:ext cx="4000500" cy="5962650"/>
          </a:xfrm>
        </p:spPr>
      </p:pic>
    </p:spTree>
    <p:extLst>
      <p:ext uri="{BB962C8B-B14F-4D97-AF65-F5344CB8AC3E}">
        <p14:creationId xmlns:p14="http://schemas.microsoft.com/office/powerpoint/2010/main" val="10586071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82E2A95-1A08-4118-83C6-B1CA5648E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8DC0EC7-60EA-4BD3-BC04-D547DE1B2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0122" y="413053"/>
            <a:ext cx="8212114" cy="6064596"/>
          </a:xfrm>
          <a:prstGeom prst="rect">
            <a:avLst/>
          </a:prstGeom>
          <a:noFill/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</p:sp>
      <p:pic>
        <p:nvPicPr>
          <p:cNvPr id="5" name="内容占位符 4" descr="图片包含 服装, 袋子, 布, 床&#10;&#10;描述已自动生成">
            <a:extLst>
              <a:ext uri="{FF2B5EF4-FFF2-40B4-BE49-F238E27FC236}">
                <a16:creationId xmlns:a16="http://schemas.microsoft.com/office/drawing/2014/main" id="{FCE768BD-6D0E-422D-9A6C-D47DC98A25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529" y="413053"/>
            <a:ext cx="4734838" cy="60318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FFEFC7E-85EE-4AC9-A351-FBEB13A1D6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2511BB-FC4C-45F3-94EB-661D6806C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56699" y="413053"/>
            <a:ext cx="2616201" cy="6064596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7456CC88-F7D6-44FC-9048-12E7744C3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8559" y="1073551"/>
            <a:ext cx="2312480" cy="1867310"/>
          </a:xfrm>
        </p:spPr>
        <p:txBody>
          <a:bodyPr anchor="b">
            <a:normAutofit fontScale="90000"/>
          </a:bodyPr>
          <a:lstStyle/>
          <a:p>
            <a:br>
              <a:rPr lang="en-US" altLang="zh-CN" sz="700" dirty="0"/>
            </a:br>
            <a:r>
              <a:rPr lang="en-US" altLang="zh-CN" sz="700" dirty="0"/>
              <a:t>															</a:t>
            </a:r>
            <a:br>
              <a:rPr lang="en-US" altLang="zh-CN" sz="700" dirty="0"/>
            </a:br>
            <a:r>
              <a:rPr lang="zh-CN" altLang="en-US" sz="5300" b="1" dirty="0"/>
              <a:t>洛可可</a:t>
            </a:r>
            <a:br>
              <a:rPr lang="en-US" altLang="zh-CN" sz="5300" b="1" dirty="0"/>
            </a:br>
            <a:r>
              <a:rPr lang="zh-CN" altLang="en-US" sz="5300" b="1" dirty="0"/>
              <a:t>风格</a:t>
            </a:r>
            <a:r>
              <a:rPr lang="en-US" altLang="zh-CN" sz="5300" b="1" dirty="0"/>
              <a:t>	</a:t>
            </a:r>
            <a:r>
              <a:rPr lang="en-US" altLang="zh-CN" sz="700" dirty="0"/>
              <a:t>													</a:t>
            </a:r>
            <a:br>
              <a:rPr lang="en-US" altLang="zh-CN" sz="700" dirty="0"/>
            </a:br>
            <a:br>
              <a:rPr lang="en-US" altLang="zh-CN" sz="700" dirty="0"/>
            </a:br>
            <a:r>
              <a:rPr lang="en-US" altLang="zh-CN" sz="700" dirty="0"/>
              <a:t>								</a:t>
            </a:r>
            <a:endParaRPr lang="zh-CN" altLang="en-US" sz="7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D55ADCD-6108-4B9D-A405-F57FEF207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1801" y="2149813"/>
            <a:ext cx="2312479" cy="385419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布歇（法国）</a:t>
            </a:r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《</a:t>
            </a: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蓬巴杜</a:t>
            </a:r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夫人</a:t>
            </a:r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》</a:t>
            </a: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0282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4E7B26-B98E-49A3-B6C8-EBAD11C11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811" y="642594"/>
            <a:ext cx="10058400" cy="1371600"/>
          </a:xfrm>
        </p:spPr>
        <p:txBody>
          <a:bodyPr>
            <a:normAutofit fontScale="90000"/>
          </a:bodyPr>
          <a:lstStyle/>
          <a:p>
            <a:r>
              <a:rPr lang="zh-CN" altLang="en-US" sz="3200" dirty="0"/>
              <a:t>布歇</a:t>
            </a:r>
            <a:r>
              <a:rPr lang="en-US" altLang="zh-CN" sz="3200" dirty="0"/>
              <a:t>—</a:t>
            </a:r>
            <a:br>
              <a:rPr lang="en-US" altLang="zh-CN" sz="3200" dirty="0"/>
            </a:br>
            <a:br>
              <a:rPr lang="en-US" altLang="zh-CN" sz="3200" dirty="0"/>
            </a:br>
            <a:r>
              <a:rPr lang="zh-CN" altLang="en-US" sz="3200" dirty="0"/>
              <a:t>沙发上的奥斯克</a:t>
            </a:r>
          </a:p>
        </p:txBody>
      </p:sp>
      <p:pic>
        <p:nvPicPr>
          <p:cNvPr id="5" name="内容占位符 4" descr="图片包含 人, 躺, 睡觉, 男人&#10;&#10;描述已自动生成">
            <a:extLst>
              <a:ext uri="{FF2B5EF4-FFF2-40B4-BE49-F238E27FC236}">
                <a16:creationId xmlns:a16="http://schemas.microsoft.com/office/drawing/2014/main" id="{384643FD-2DAD-460B-AF2F-F8B9D8BFDC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126" y="526094"/>
            <a:ext cx="5173249" cy="5874706"/>
          </a:xfrm>
        </p:spPr>
      </p:pic>
    </p:spTree>
    <p:extLst>
      <p:ext uri="{BB962C8B-B14F-4D97-AF65-F5344CB8AC3E}">
        <p14:creationId xmlns:p14="http://schemas.microsoft.com/office/powerpoint/2010/main" val="23977061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5851415-CF4E-4C41-9E36-04E444B51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516B89-DEA0-4832-8C56-F048168DAD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7646" y="413053"/>
            <a:ext cx="8212114" cy="6064596"/>
          </a:xfrm>
          <a:prstGeom prst="rect">
            <a:avLst/>
          </a:prstGeom>
          <a:solidFill>
            <a:srgbClr val="FFFFFF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pic>
        <p:nvPicPr>
          <p:cNvPr id="5" name="内容占位符 4" descr="图片包含 建筑, 人, 人们, 男人&#10;&#10;描述已自动生成">
            <a:extLst>
              <a:ext uri="{FF2B5EF4-FFF2-40B4-BE49-F238E27FC236}">
                <a16:creationId xmlns:a16="http://schemas.microsoft.com/office/drawing/2014/main" id="{98BF4E1D-910B-4F07-8C90-E30069A09D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35" r="-2" b="-2"/>
          <a:stretch/>
        </p:blipFill>
        <p:spPr>
          <a:xfrm>
            <a:off x="399856" y="458695"/>
            <a:ext cx="8229904" cy="598625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EA2D33E-BAA2-467B-80B0-8887D9A99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67C508-2065-42E3-98D2-F3A9B8339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4978" y="402336"/>
            <a:ext cx="2596896" cy="605332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0EEFAD5-A22F-4B0A-818F-4A6FD7C9A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1801" y="612843"/>
            <a:ext cx="2312480" cy="1499738"/>
          </a:xfrm>
        </p:spPr>
        <p:txBody>
          <a:bodyPr anchor="b">
            <a:normAutofit/>
          </a:bodyPr>
          <a:lstStyle/>
          <a:p>
            <a:r>
              <a:rPr lang="zh-CN" altLang="en-US" b="1" dirty="0"/>
              <a:t>新古典主义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5FF2216-D481-4128-AA9E-F5E8A1598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1801" y="2149813"/>
            <a:ext cx="2312479" cy="404670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大卫（法国）</a:t>
            </a:r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《</a:t>
            </a: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荷拉斯兄弟的宣誓</a:t>
            </a:r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》</a:t>
            </a: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3132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2B196B-1846-4E6E-A42D-E6107DD56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37" y="467229"/>
            <a:ext cx="10058400" cy="1371600"/>
          </a:xfrm>
        </p:spPr>
        <p:txBody>
          <a:bodyPr>
            <a:normAutofit fontScale="90000"/>
          </a:bodyPr>
          <a:lstStyle/>
          <a:p>
            <a:r>
              <a:rPr lang="zh-CN" altLang="en-US" sz="3200" dirty="0"/>
              <a:t>大卫</a:t>
            </a:r>
            <a:br>
              <a:rPr lang="en-US" altLang="zh-CN" sz="3200" dirty="0"/>
            </a:br>
            <a:br>
              <a:rPr lang="en-US" altLang="zh-CN" sz="3200" dirty="0"/>
            </a:br>
            <a:r>
              <a:rPr lang="en-US" altLang="zh-CN" sz="3200" dirty="0"/>
              <a:t>《</a:t>
            </a:r>
            <a:r>
              <a:rPr lang="zh-CN" altLang="en-US" sz="3200" dirty="0"/>
              <a:t>马拉之死</a:t>
            </a:r>
            <a:r>
              <a:rPr lang="en-US" altLang="zh-CN" sz="3200" dirty="0"/>
              <a:t>》</a:t>
            </a:r>
            <a:endParaRPr lang="zh-CN" altLang="en-US" sz="3200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106A277-282C-4B43-BFF0-6B0E932C20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1287" y="461928"/>
            <a:ext cx="4412163" cy="5928843"/>
          </a:xfrm>
        </p:spPr>
      </p:pic>
    </p:spTree>
    <p:extLst>
      <p:ext uri="{BB962C8B-B14F-4D97-AF65-F5344CB8AC3E}">
        <p14:creationId xmlns:p14="http://schemas.microsoft.com/office/powerpoint/2010/main" val="11041531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C55C07-A12B-42F6-9F8A-B5D1F0474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863" y="605016"/>
            <a:ext cx="10058400" cy="1371600"/>
          </a:xfrm>
        </p:spPr>
        <p:txBody>
          <a:bodyPr>
            <a:normAutofit fontScale="90000"/>
          </a:bodyPr>
          <a:lstStyle/>
          <a:p>
            <a:r>
              <a:rPr lang="zh-CN" altLang="en-US" sz="3200" dirty="0"/>
              <a:t>大卫</a:t>
            </a:r>
            <a:br>
              <a:rPr lang="en-US" altLang="zh-CN" sz="3200" dirty="0"/>
            </a:br>
            <a:br>
              <a:rPr lang="en-US" altLang="zh-CN" sz="3200" dirty="0"/>
            </a:br>
            <a:r>
              <a:rPr lang="en-US" altLang="zh-CN" sz="3200" dirty="0"/>
              <a:t>《</a:t>
            </a:r>
            <a:r>
              <a:rPr lang="zh-CN" altLang="en-US" sz="3200" dirty="0"/>
              <a:t>拿破仑加冕</a:t>
            </a:r>
            <a:r>
              <a:rPr lang="en-US" altLang="zh-CN" sz="3200" dirty="0"/>
              <a:t>》</a:t>
            </a:r>
            <a:endParaRPr lang="zh-CN" altLang="en-US" sz="3200" dirty="0"/>
          </a:p>
        </p:txBody>
      </p:sp>
      <p:pic>
        <p:nvPicPr>
          <p:cNvPr id="5" name="内容占位符 4" descr="图片包含 建筑, 旧, 桌子, 一群&#10;&#10;描述已自动生成">
            <a:extLst>
              <a:ext uri="{FF2B5EF4-FFF2-40B4-BE49-F238E27FC236}">
                <a16:creationId xmlns:a16="http://schemas.microsoft.com/office/drawing/2014/main" id="{91ADFF80-04A0-4A38-AEBE-DD9CAA81C9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588" y="864727"/>
            <a:ext cx="8140549" cy="5128546"/>
          </a:xfrm>
        </p:spPr>
      </p:pic>
    </p:spTree>
    <p:extLst>
      <p:ext uri="{BB962C8B-B14F-4D97-AF65-F5344CB8AC3E}">
        <p14:creationId xmlns:p14="http://schemas.microsoft.com/office/powerpoint/2010/main" val="27608829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83804E-0557-40CA-96AB-C2E4E6906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759" y="479756"/>
            <a:ext cx="10058400" cy="1371600"/>
          </a:xfrm>
        </p:spPr>
        <p:txBody>
          <a:bodyPr>
            <a:normAutofit fontScale="90000"/>
          </a:bodyPr>
          <a:lstStyle/>
          <a:p>
            <a:r>
              <a:rPr lang="zh-CN" altLang="en-US" sz="3200" dirty="0"/>
              <a:t>大卫</a:t>
            </a:r>
            <a:br>
              <a:rPr lang="en-US" altLang="zh-CN" sz="3200" dirty="0"/>
            </a:br>
            <a:br>
              <a:rPr lang="en-US" altLang="zh-CN" sz="3200" dirty="0"/>
            </a:br>
            <a:r>
              <a:rPr lang="en-US" altLang="zh-CN" sz="3200" dirty="0"/>
              <a:t>《</a:t>
            </a:r>
            <a:r>
              <a:rPr lang="zh-CN" altLang="en-US" sz="3200" dirty="0"/>
              <a:t>苏格拉底之死</a:t>
            </a:r>
            <a:r>
              <a:rPr lang="en-US" altLang="zh-CN" sz="3200" dirty="0"/>
              <a:t>》</a:t>
            </a:r>
            <a:endParaRPr lang="zh-CN" altLang="en-US" sz="3200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5A532C3-4DC2-4F9A-9B66-0B5F26D097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68442" y="591309"/>
            <a:ext cx="8024473" cy="5276091"/>
          </a:xfrm>
        </p:spPr>
      </p:pic>
    </p:spTree>
    <p:extLst>
      <p:ext uri="{BB962C8B-B14F-4D97-AF65-F5344CB8AC3E}">
        <p14:creationId xmlns:p14="http://schemas.microsoft.com/office/powerpoint/2010/main" val="26435447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AC27C6-BB89-4D32-A527-05011830E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389" y="579964"/>
            <a:ext cx="10058400" cy="1371600"/>
          </a:xfrm>
        </p:spPr>
        <p:txBody>
          <a:bodyPr>
            <a:normAutofit fontScale="90000"/>
          </a:bodyPr>
          <a:lstStyle/>
          <a:p>
            <a:r>
              <a:rPr lang="zh-CN" altLang="en-US" sz="3200" dirty="0"/>
              <a:t>大卫</a:t>
            </a:r>
            <a:br>
              <a:rPr lang="en-US" altLang="zh-CN" sz="3200" dirty="0"/>
            </a:br>
            <a:br>
              <a:rPr lang="en-US" altLang="zh-CN" sz="3200" dirty="0"/>
            </a:br>
            <a:r>
              <a:rPr lang="en-US" altLang="zh-CN" sz="3200" dirty="0"/>
              <a:t>《</a:t>
            </a:r>
            <a:r>
              <a:rPr lang="zh-CN" altLang="en-US" sz="3200" dirty="0"/>
              <a:t>某夫人像</a:t>
            </a:r>
            <a:r>
              <a:rPr lang="en-US" altLang="zh-CN" sz="3200" dirty="0"/>
              <a:t>》</a:t>
            </a:r>
            <a:endParaRPr lang="zh-CN" altLang="en-US" sz="3200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BEE9BA5A-F087-491E-9603-69C8F60490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1757" y="524029"/>
            <a:ext cx="8147267" cy="5754007"/>
          </a:xfrm>
        </p:spPr>
      </p:pic>
    </p:spTree>
    <p:extLst>
      <p:ext uri="{BB962C8B-B14F-4D97-AF65-F5344CB8AC3E}">
        <p14:creationId xmlns:p14="http://schemas.microsoft.com/office/powerpoint/2010/main" val="1759704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19D0EA-68E4-47AA-ADED-1A6C12D62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37" y="542385"/>
            <a:ext cx="10058400" cy="1371600"/>
          </a:xfrm>
        </p:spPr>
        <p:txBody>
          <a:bodyPr>
            <a:normAutofit fontScale="90000"/>
          </a:bodyPr>
          <a:lstStyle/>
          <a:p>
            <a:r>
              <a:rPr lang="zh-CN" altLang="en-US" sz="3200" dirty="0"/>
              <a:t>安格尔（法国）</a:t>
            </a:r>
            <a:br>
              <a:rPr lang="en-US" altLang="zh-CN" sz="3200" dirty="0"/>
            </a:br>
            <a:br>
              <a:rPr lang="en-US" altLang="zh-CN" sz="3200" dirty="0"/>
            </a:br>
            <a:r>
              <a:rPr lang="en-US" altLang="zh-CN" sz="3200" dirty="0"/>
              <a:t>《</a:t>
            </a:r>
            <a:r>
              <a:rPr lang="zh-CN" altLang="en-US" sz="3200" dirty="0"/>
              <a:t>大宫女</a:t>
            </a:r>
            <a:r>
              <a:rPr lang="en-US" altLang="zh-CN" sz="3200" dirty="0"/>
              <a:t>》</a:t>
            </a:r>
            <a:endParaRPr lang="zh-CN" altLang="en-US" sz="3200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CF3E3481-37C7-4A04-A431-9539123AB2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6312" y="952500"/>
            <a:ext cx="8607557" cy="4908757"/>
          </a:xfrm>
        </p:spPr>
      </p:pic>
    </p:spTree>
    <p:extLst>
      <p:ext uri="{BB962C8B-B14F-4D97-AF65-F5344CB8AC3E}">
        <p14:creationId xmlns:p14="http://schemas.microsoft.com/office/powerpoint/2010/main" val="6223393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F3DAE4-7E51-4AE3-BC16-94D3A35A8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285" y="731838"/>
            <a:ext cx="10058400" cy="1371600"/>
          </a:xfrm>
        </p:spPr>
        <p:txBody>
          <a:bodyPr>
            <a:normAutofit fontScale="90000"/>
          </a:bodyPr>
          <a:lstStyle/>
          <a:p>
            <a:r>
              <a:rPr lang="zh-CN" altLang="en-US" sz="3200" dirty="0"/>
              <a:t>安格尔</a:t>
            </a:r>
            <a:br>
              <a:rPr lang="en-US" altLang="zh-CN" sz="3200" dirty="0"/>
            </a:br>
            <a:br>
              <a:rPr lang="en-US" altLang="zh-CN" sz="3200" dirty="0"/>
            </a:br>
            <a:r>
              <a:rPr lang="en-US" altLang="zh-CN" sz="3200" dirty="0"/>
              <a:t>《</a:t>
            </a:r>
            <a:r>
              <a:rPr lang="zh-CN" altLang="en-US" sz="3200" dirty="0"/>
              <a:t>肖像</a:t>
            </a:r>
            <a:r>
              <a:rPr lang="en-US" altLang="zh-CN" sz="3200" dirty="0"/>
              <a:t>》</a:t>
            </a:r>
            <a:endParaRPr lang="zh-CN" altLang="en-US" sz="3200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77B73F8-9130-4DC4-94AA-8C0FB9DCAB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20229" y="468254"/>
            <a:ext cx="4537945" cy="5897024"/>
          </a:xfrm>
        </p:spPr>
      </p:pic>
    </p:spTree>
    <p:extLst>
      <p:ext uri="{BB962C8B-B14F-4D97-AF65-F5344CB8AC3E}">
        <p14:creationId xmlns:p14="http://schemas.microsoft.com/office/powerpoint/2010/main" val="24975391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8EE014-0792-4F03-902E-7C5C567CB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863" y="542385"/>
            <a:ext cx="10058400" cy="1371600"/>
          </a:xfrm>
        </p:spPr>
        <p:txBody>
          <a:bodyPr>
            <a:normAutofit fontScale="90000"/>
          </a:bodyPr>
          <a:lstStyle/>
          <a:p>
            <a:r>
              <a:rPr lang="zh-CN" altLang="en-US" sz="3200" dirty="0"/>
              <a:t>安格尔</a:t>
            </a:r>
            <a:br>
              <a:rPr lang="en-US" altLang="zh-CN" sz="3200" dirty="0"/>
            </a:br>
            <a:br>
              <a:rPr lang="en-US" altLang="zh-CN" sz="3200" dirty="0"/>
            </a:br>
            <a:r>
              <a:rPr lang="en-US" altLang="zh-CN" sz="3200" dirty="0"/>
              <a:t>《</a:t>
            </a:r>
            <a:r>
              <a:rPr lang="zh-CN" altLang="en-US" sz="3200" dirty="0"/>
              <a:t>泉</a:t>
            </a:r>
            <a:r>
              <a:rPr lang="en-US" altLang="zh-CN" sz="3200" dirty="0"/>
              <a:t>》</a:t>
            </a:r>
            <a:endParaRPr lang="zh-CN" altLang="en-US" sz="3200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32BC7942-EF18-4140-9855-77EF0C1319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63030" y="425885"/>
            <a:ext cx="2997885" cy="6100175"/>
          </a:xfrm>
        </p:spPr>
      </p:pic>
    </p:spTree>
    <p:extLst>
      <p:ext uri="{BB962C8B-B14F-4D97-AF65-F5344CB8AC3E}">
        <p14:creationId xmlns:p14="http://schemas.microsoft.com/office/powerpoint/2010/main" val="2675064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095A9F-10E4-4D0C-BEBF-46B3F8A03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325100" cy="1371600"/>
          </a:xfrm>
        </p:spPr>
        <p:txBody>
          <a:bodyPr/>
          <a:lstStyle/>
          <a:p>
            <a:r>
              <a:rPr lang="zh-CN" altLang="en-US" b="1" dirty="0"/>
              <a:t>浪漫主义              </a:t>
            </a:r>
            <a:r>
              <a:rPr lang="zh-CN" altLang="en-US" sz="3200" dirty="0"/>
              <a:t>籍里柯（法国）</a:t>
            </a:r>
            <a:r>
              <a:rPr lang="en-US" altLang="zh-CN" sz="3200" dirty="0"/>
              <a:t>《</a:t>
            </a:r>
            <a:r>
              <a:rPr lang="zh-CN" altLang="en-US" sz="3200" dirty="0"/>
              <a:t>梅杜萨之筏</a:t>
            </a:r>
            <a:r>
              <a:rPr lang="en-US" altLang="zh-CN" sz="3200" dirty="0"/>
              <a:t>》</a:t>
            </a:r>
            <a:endParaRPr lang="zh-CN" altLang="en-US" sz="3200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7F4FC3EE-C36F-41C5-9033-8412EB076D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6800" y="1901489"/>
            <a:ext cx="9963149" cy="4294641"/>
          </a:xfrm>
        </p:spPr>
      </p:pic>
    </p:spTree>
    <p:extLst>
      <p:ext uri="{BB962C8B-B14F-4D97-AF65-F5344CB8AC3E}">
        <p14:creationId xmlns:p14="http://schemas.microsoft.com/office/powerpoint/2010/main" val="34548771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44D977-113B-460D-80ED-BE60D5756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441" y="579964"/>
            <a:ext cx="10058400" cy="1371600"/>
          </a:xfrm>
        </p:spPr>
        <p:txBody>
          <a:bodyPr>
            <a:normAutofit fontScale="90000"/>
          </a:bodyPr>
          <a:lstStyle/>
          <a:p>
            <a:r>
              <a:rPr lang="zh-CN" altLang="en-US" sz="3200" dirty="0"/>
              <a:t>德拉克洛瓦（法国）</a:t>
            </a:r>
            <a:br>
              <a:rPr lang="en-US" altLang="zh-CN" sz="3200" dirty="0"/>
            </a:br>
            <a:br>
              <a:rPr lang="en-US" altLang="zh-CN" sz="3200" dirty="0"/>
            </a:br>
            <a:r>
              <a:rPr lang="en-US" altLang="zh-CN" sz="3200" dirty="0"/>
              <a:t>《</a:t>
            </a:r>
            <a:r>
              <a:rPr lang="zh-CN" altLang="en-US" sz="3200" dirty="0"/>
              <a:t>希奥岛的屠杀</a:t>
            </a:r>
            <a:r>
              <a:rPr lang="en-US" altLang="zh-CN" sz="3200" dirty="0"/>
              <a:t>》</a:t>
            </a:r>
            <a:endParaRPr lang="zh-CN" altLang="en-US" sz="3200" dirty="0"/>
          </a:p>
        </p:txBody>
      </p:sp>
      <p:pic>
        <p:nvPicPr>
          <p:cNvPr id="5" name="内容占位符 4" descr="图片包含 文字, 书, 户外, 男人&#10;&#10;描述已自动生成">
            <a:extLst>
              <a:ext uri="{FF2B5EF4-FFF2-40B4-BE49-F238E27FC236}">
                <a16:creationId xmlns:a16="http://schemas.microsoft.com/office/drawing/2014/main" id="{4ABD75DE-CBFF-4AFD-A8C3-2FB4E76016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558" y="579964"/>
            <a:ext cx="6836992" cy="5553350"/>
          </a:xfrm>
        </p:spPr>
      </p:pic>
    </p:spTree>
    <p:extLst>
      <p:ext uri="{BB962C8B-B14F-4D97-AF65-F5344CB8AC3E}">
        <p14:creationId xmlns:p14="http://schemas.microsoft.com/office/powerpoint/2010/main" val="42799592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154B90-0E7A-4B11-8480-310522193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93" y="579964"/>
            <a:ext cx="10058400" cy="1371600"/>
          </a:xfrm>
        </p:spPr>
        <p:txBody>
          <a:bodyPr>
            <a:normAutofit fontScale="90000"/>
          </a:bodyPr>
          <a:lstStyle/>
          <a:p>
            <a:r>
              <a:rPr lang="zh-CN" altLang="en-US" sz="32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德拉克洛瓦</a:t>
            </a:r>
            <a:br>
              <a:rPr lang="en-US" altLang="zh-CN" sz="3200" dirty="0">
                <a:solidFill>
                  <a:srgbClr val="000000">
                    <a:lumMod val="85000"/>
                    <a:lumOff val="15000"/>
                  </a:srgbClr>
                </a:solidFill>
              </a:rPr>
            </a:br>
            <a:br>
              <a:rPr lang="en-US" altLang="zh-CN" sz="3200" dirty="0">
                <a:solidFill>
                  <a:srgbClr val="000000">
                    <a:lumMod val="85000"/>
                    <a:lumOff val="15000"/>
                  </a:srgbClr>
                </a:solidFill>
              </a:rPr>
            </a:br>
            <a:r>
              <a:rPr lang="en-US" altLang="zh-CN" sz="32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《</a:t>
            </a:r>
            <a:r>
              <a:rPr lang="zh-CN" altLang="en-US" sz="32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自由引导人民</a:t>
            </a:r>
            <a:r>
              <a:rPr lang="en-US" altLang="zh-CN" sz="32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》</a:t>
            </a:r>
            <a:endParaRPr lang="zh-CN" altLang="en-US" sz="3200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E1AB75DE-CBBE-468E-9CBA-4ABE706116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7437" y="579964"/>
            <a:ext cx="7508513" cy="5471481"/>
          </a:xfrm>
        </p:spPr>
      </p:pic>
    </p:spTree>
    <p:extLst>
      <p:ext uri="{BB962C8B-B14F-4D97-AF65-F5344CB8AC3E}">
        <p14:creationId xmlns:p14="http://schemas.microsoft.com/office/powerpoint/2010/main" val="15945741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5851415-CF4E-4C41-9E36-04E444B51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516B89-DEA0-4832-8C56-F048168DAD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7646" y="413053"/>
            <a:ext cx="8212114" cy="6064596"/>
          </a:xfrm>
          <a:prstGeom prst="rect">
            <a:avLst/>
          </a:prstGeom>
          <a:solidFill>
            <a:srgbClr val="FFFFFF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pic>
        <p:nvPicPr>
          <p:cNvPr id="5" name="内容占位符 4" descr="图片包含 户外, 草, 站, 男人&#10;&#10;描述已自动生成">
            <a:extLst>
              <a:ext uri="{FF2B5EF4-FFF2-40B4-BE49-F238E27FC236}">
                <a16:creationId xmlns:a16="http://schemas.microsoft.com/office/drawing/2014/main" id="{5BF52E8C-FAAD-4E65-88F4-84C0E0550F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26" r="-2" b="-2"/>
          <a:stretch/>
        </p:blipFill>
        <p:spPr>
          <a:xfrm>
            <a:off x="557719" y="562356"/>
            <a:ext cx="7882128" cy="573328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EA2D33E-BAA2-467B-80B0-8887D9A99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67C508-2065-42E3-98D2-F3A9B8339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4978" y="402336"/>
            <a:ext cx="2596896" cy="605332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2BB0896-BF57-4087-9242-C46BE3AF8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1801" y="612843"/>
            <a:ext cx="2312480" cy="1499738"/>
          </a:xfrm>
        </p:spPr>
        <p:txBody>
          <a:bodyPr anchor="b">
            <a:normAutofit/>
          </a:bodyPr>
          <a:lstStyle/>
          <a:p>
            <a:r>
              <a:rPr lang="zh-CN" altLang="en-US" b="1" dirty="0"/>
              <a:t>巴比松画派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01D8B0B-C2A2-4B3E-9CA3-677FCAC60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1801" y="2149813"/>
            <a:ext cx="2312479" cy="404670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卢梭（法国）</a:t>
            </a: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77787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CC9D3A-22A9-4447-8F50-767520E53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233" y="659683"/>
            <a:ext cx="10058400" cy="1371600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卢梭</a:t>
            </a:r>
          </a:p>
        </p:txBody>
      </p:sp>
      <p:pic>
        <p:nvPicPr>
          <p:cNvPr id="5" name="内容占位符 4" descr="图片包含 草, 树, 田地, 灯光&#10;&#10;描述已自动生成">
            <a:extLst>
              <a:ext uri="{FF2B5EF4-FFF2-40B4-BE49-F238E27FC236}">
                <a16:creationId xmlns:a16="http://schemas.microsoft.com/office/drawing/2014/main" id="{9AE3B546-DA80-4F2F-9AA7-87CC9CFF62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252" y="1077238"/>
            <a:ext cx="6701425" cy="4647157"/>
          </a:xfrm>
        </p:spPr>
      </p:pic>
    </p:spTree>
    <p:extLst>
      <p:ext uri="{BB962C8B-B14F-4D97-AF65-F5344CB8AC3E}">
        <p14:creationId xmlns:p14="http://schemas.microsoft.com/office/powerpoint/2010/main" val="5833049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BAA99E-821A-4442-B52F-C34B0923E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545" y="567438"/>
            <a:ext cx="10058400" cy="1371600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柯罗（法国）</a:t>
            </a:r>
          </a:p>
        </p:txBody>
      </p:sp>
      <p:pic>
        <p:nvPicPr>
          <p:cNvPr id="5" name="内容占位符 4" descr="树林中的风景&#10;&#10;描述已自动生成">
            <a:extLst>
              <a:ext uri="{FF2B5EF4-FFF2-40B4-BE49-F238E27FC236}">
                <a16:creationId xmlns:a16="http://schemas.microsoft.com/office/drawing/2014/main" id="{A0876CA3-CF02-4AA2-B3B2-417BAA541E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081" y="701458"/>
            <a:ext cx="6951945" cy="5589104"/>
          </a:xfrm>
        </p:spPr>
      </p:pic>
    </p:spTree>
    <p:extLst>
      <p:ext uri="{BB962C8B-B14F-4D97-AF65-F5344CB8AC3E}">
        <p14:creationId xmlns:p14="http://schemas.microsoft.com/office/powerpoint/2010/main" val="13039826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C738C0-D9E7-40C8-9907-903364A4D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915" y="567438"/>
            <a:ext cx="10058400" cy="1371600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柯罗</a:t>
            </a:r>
          </a:p>
        </p:txBody>
      </p:sp>
      <p:pic>
        <p:nvPicPr>
          <p:cNvPr id="5" name="内容占位符 4" descr="树林里&#10;&#10;描述已自动生成">
            <a:extLst>
              <a:ext uri="{FF2B5EF4-FFF2-40B4-BE49-F238E27FC236}">
                <a16:creationId xmlns:a16="http://schemas.microsoft.com/office/drawing/2014/main" id="{435A0593-D15D-4B1B-B220-B677E2EDA3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466" y="493530"/>
            <a:ext cx="3883068" cy="5870940"/>
          </a:xfrm>
        </p:spPr>
      </p:pic>
    </p:spTree>
    <p:extLst>
      <p:ext uri="{BB962C8B-B14F-4D97-AF65-F5344CB8AC3E}">
        <p14:creationId xmlns:p14="http://schemas.microsoft.com/office/powerpoint/2010/main" val="90841499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B5F6B3-61EB-46F2-8B1E-2EAA65C76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93" y="542386"/>
            <a:ext cx="10058400" cy="1371600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柯罗</a:t>
            </a:r>
          </a:p>
        </p:txBody>
      </p:sp>
      <p:pic>
        <p:nvPicPr>
          <p:cNvPr id="5" name="内容占位符 4" descr="树上的叶子&#10;&#10;描述已自动生成">
            <a:extLst>
              <a:ext uri="{FF2B5EF4-FFF2-40B4-BE49-F238E27FC236}">
                <a16:creationId xmlns:a16="http://schemas.microsoft.com/office/drawing/2014/main" id="{84500E04-C4CA-4432-A342-2575931396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888" y="876822"/>
            <a:ext cx="6964471" cy="5022937"/>
          </a:xfrm>
        </p:spPr>
      </p:pic>
    </p:spTree>
    <p:extLst>
      <p:ext uri="{BB962C8B-B14F-4D97-AF65-F5344CB8AC3E}">
        <p14:creationId xmlns:p14="http://schemas.microsoft.com/office/powerpoint/2010/main" val="346792684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82E2A95-1A08-4118-83C6-B1CA5648E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8DC0EC7-60EA-4BD3-BC04-D547DE1B2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0122" y="413053"/>
            <a:ext cx="8212114" cy="6064596"/>
          </a:xfrm>
          <a:prstGeom prst="rect">
            <a:avLst/>
          </a:prstGeom>
          <a:noFill/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</p:sp>
      <p:pic>
        <p:nvPicPr>
          <p:cNvPr id="5" name="内容占位符 4" descr="图片包含 室内, 桌子, 猫, 房间&#10;&#10;描述已自动生成">
            <a:extLst>
              <a:ext uri="{FF2B5EF4-FFF2-40B4-BE49-F238E27FC236}">
                <a16:creationId xmlns:a16="http://schemas.microsoft.com/office/drawing/2014/main" id="{E13736C5-D418-4F13-9638-163600ED7E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" y="514351"/>
            <a:ext cx="7724775" cy="585787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FFEFC7E-85EE-4AC9-A351-FBEB13A1D6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2511BB-FC4C-45F3-94EB-661D6806C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56699" y="413053"/>
            <a:ext cx="2616201" cy="6064596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2A37045-F81B-49F5-813A-E57BFCF08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6698" y="612843"/>
            <a:ext cx="2616201" cy="1499738"/>
          </a:xfrm>
        </p:spPr>
        <p:txBody>
          <a:bodyPr anchor="b">
            <a:normAutofit/>
          </a:bodyPr>
          <a:lstStyle/>
          <a:p>
            <a:r>
              <a:rPr lang="zh-CN" altLang="en-US" b="1" dirty="0"/>
              <a:t>现实主义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A57E3FC-5639-4B75-9300-0D523863E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1801" y="2149813"/>
            <a:ext cx="2312479" cy="385419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CN" sz="3200" dirty="0"/>
          </a:p>
          <a:p>
            <a:pPr marL="0" indent="0">
              <a:buNone/>
            </a:pPr>
            <a:r>
              <a:rPr lang="zh-CN" altLang="en-US" sz="3200" dirty="0"/>
              <a:t>库尔贝</a:t>
            </a:r>
            <a:endParaRPr lang="en-US" altLang="zh-CN" sz="3200" dirty="0"/>
          </a:p>
          <a:p>
            <a:pPr marL="0" indent="0">
              <a:buNone/>
            </a:pPr>
            <a:r>
              <a:rPr lang="zh-CN" altLang="en-US" sz="3200" dirty="0"/>
              <a:t>（法国）</a:t>
            </a:r>
            <a:br>
              <a:rPr lang="en-US" altLang="zh-CN" sz="3200" dirty="0"/>
            </a:br>
            <a:br>
              <a:rPr lang="en-US" altLang="zh-CN" sz="3200" dirty="0"/>
            </a:br>
            <a:r>
              <a:rPr lang="en-US" altLang="zh-CN" sz="3200" dirty="0"/>
              <a:t>《</a:t>
            </a:r>
            <a:r>
              <a:rPr lang="zh-CN" altLang="en-US" sz="3200" dirty="0"/>
              <a:t>筛谷子</a:t>
            </a:r>
            <a:r>
              <a:rPr lang="en-US" altLang="zh-CN" sz="3200" dirty="0"/>
              <a:t>》</a:t>
            </a:r>
            <a:endParaRPr lang="zh-CN" altLang="en-US" sz="3200" dirty="0"/>
          </a:p>
          <a:p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34101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09CBB7-728A-474F-A1EC-5F1465AE2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967" y="554912"/>
            <a:ext cx="10058400" cy="1371600"/>
          </a:xfrm>
        </p:spPr>
        <p:txBody>
          <a:bodyPr>
            <a:normAutofit fontScale="90000"/>
          </a:bodyPr>
          <a:lstStyle/>
          <a:p>
            <a:r>
              <a:rPr lang="zh-CN" altLang="en-US" sz="3200" dirty="0"/>
              <a:t>库尔贝</a:t>
            </a:r>
            <a:br>
              <a:rPr lang="en-US" altLang="zh-CN" sz="3200" dirty="0"/>
            </a:br>
            <a:br>
              <a:rPr lang="en-US" altLang="zh-CN" sz="3200" dirty="0"/>
            </a:br>
            <a:r>
              <a:rPr lang="en-US" altLang="zh-CN" sz="3200" dirty="0"/>
              <a:t>《</a:t>
            </a:r>
            <a:r>
              <a:rPr lang="zh-CN" altLang="en-US" sz="3200" dirty="0"/>
              <a:t>纺线女</a:t>
            </a:r>
            <a:r>
              <a:rPr lang="en-US" altLang="zh-CN" sz="3200" dirty="0"/>
              <a:t>》</a:t>
            </a:r>
            <a:endParaRPr lang="zh-CN" altLang="en-US" sz="3200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348D2D28-C773-45E3-8544-CFDDB84E7A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59167" y="650855"/>
            <a:ext cx="7137358" cy="5411843"/>
          </a:xfrm>
        </p:spPr>
      </p:pic>
    </p:spTree>
    <p:extLst>
      <p:ext uri="{BB962C8B-B14F-4D97-AF65-F5344CB8AC3E}">
        <p14:creationId xmlns:p14="http://schemas.microsoft.com/office/powerpoint/2010/main" val="52593332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540BC4-167D-4671-99FF-877462AB5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441" y="605016"/>
            <a:ext cx="10058400" cy="1371600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米勒（法国）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EAAED03D-F344-4F6B-A839-79B04F9294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20307" y="688966"/>
            <a:ext cx="6990568" cy="5334614"/>
          </a:xfrm>
        </p:spPr>
      </p:pic>
    </p:spTree>
    <p:extLst>
      <p:ext uri="{BB962C8B-B14F-4D97-AF65-F5344CB8AC3E}">
        <p14:creationId xmlns:p14="http://schemas.microsoft.com/office/powerpoint/2010/main" val="395237436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C27DCE-EDFB-4503-A871-EB8B4B46D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967" y="567437"/>
            <a:ext cx="10058400" cy="1371600"/>
          </a:xfrm>
        </p:spPr>
        <p:txBody>
          <a:bodyPr>
            <a:normAutofit fontScale="90000"/>
          </a:bodyPr>
          <a:lstStyle/>
          <a:p>
            <a:r>
              <a:rPr lang="zh-CN" altLang="en-US" sz="3200" dirty="0"/>
              <a:t>米勒</a:t>
            </a:r>
            <a:br>
              <a:rPr lang="en-US" altLang="zh-CN" sz="3200" dirty="0"/>
            </a:br>
            <a:br>
              <a:rPr lang="en-US" altLang="zh-CN" sz="3200" dirty="0"/>
            </a:br>
            <a:r>
              <a:rPr lang="en-US" altLang="zh-CN" sz="3200" dirty="0"/>
              <a:t>《</a:t>
            </a:r>
            <a:r>
              <a:rPr lang="zh-CN" altLang="en-US" sz="3200" dirty="0"/>
              <a:t>晚钟</a:t>
            </a:r>
            <a:r>
              <a:rPr lang="en-US" altLang="zh-CN" sz="3200" dirty="0"/>
              <a:t>》</a:t>
            </a:r>
            <a:endParaRPr lang="zh-CN" altLang="en-US" sz="3200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2415F64-330B-4712-B719-EC7027C4FC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14544" y="567437"/>
            <a:ext cx="6753356" cy="5612407"/>
          </a:xfrm>
        </p:spPr>
      </p:pic>
    </p:spTree>
    <p:extLst>
      <p:ext uri="{BB962C8B-B14F-4D97-AF65-F5344CB8AC3E}">
        <p14:creationId xmlns:p14="http://schemas.microsoft.com/office/powerpoint/2010/main" val="149332484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A7A505-6511-496C-9FCA-4F0AED2C9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915" y="504808"/>
            <a:ext cx="10058400" cy="1371600"/>
          </a:xfrm>
        </p:spPr>
        <p:txBody>
          <a:bodyPr>
            <a:normAutofit fontScale="90000"/>
          </a:bodyPr>
          <a:lstStyle/>
          <a:p>
            <a:r>
              <a:rPr lang="zh-CN" altLang="en-US" sz="3200" dirty="0"/>
              <a:t>米勒</a:t>
            </a:r>
            <a:br>
              <a:rPr lang="en-US" altLang="zh-CN" sz="3200" dirty="0"/>
            </a:br>
            <a:br>
              <a:rPr lang="en-US" altLang="zh-CN" sz="3200" dirty="0"/>
            </a:br>
            <a:r>
              <a:rPr lang="en-US" altLang="zh-CN" sz="3200" dirty="0"/>
              <a:t>《</a:t>
            </a:r>
            <a:r>
              <a:rPr lang="zh-CN" altLang="en-US" sz="3200" dirty="0"/>
              <a:t>扶锄的男人</a:t>
            </a:r>
            <a:r>
              <a:rPr lang="en-US" altLang="zh-CN" sz="3200" dirty="0"/>
              <a:t>》</a:t>
            </a:r>
            <a:endParaRPr lang="zh-CN" altLang="en-US" sz="3200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BE90B4DB-3F00-45E1-BDB2-27B6A2EC40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2833" y="626129"/>
            <a:ext cx="6939941" cy="5605742"/>
          </a:xfrm>
        </p:spPr>
      </p:pic>
    </p:spTree>
    <p:extLst>
      <p:ext uri="{BB962C8B-B14F-4D97-AF65-F5344CB8AC3E}">
        <p14:creationId xmlns:p14="http://schemas.microsoft.com/office/powerpoint/2010/main" val="301092993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5851415-CF4E-4C41-9E36-04E444B51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516B89-DEA0-4832-8C56-F048168DAD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7646" y="413053"/>
            <a:ext cx="8212114" cy="6064596"/>
          </a:xfrm>
          <a:prstGeom prst="rect">
            <a:avLst/>
          </a:prstGeom>
          <a:solidFill>
            <a:srgbClr val="FFFFFF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pic>
        <p:nvPicPr>
          <p:cNvPr id="5" name="内容占位符 4" descr="图片包含 水, 黑色, 雨, 城市&#10;&#10;描述已自动生成">
            <a:extLst>
              <a:ext uri="{FF2B5EF4-FFF2-40B4-BE49-F238E27FC236}">
                <a16:creationId xmlns:a16="http://schemas.microsoft.com/office/drawing/2014/main" id="{3358F2BB-4B61-4322-8F22-44DFBE5DD2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0" r="-2" b="2055"/>
          <a:stretch/>
        </p:blipFill>
        <p:spPr>
          <a:xfrm>
            <a:off x="582639" y="578707"/>
            <a:ext cx="7882128" cy="573328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EA2D33E-BAA2-467B-80B0-8887D9A99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67C508-2065-42E3-98D2-F3A9B8339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4978" y="402336"/>
            <a:ext cx="2596896" cy="605332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7392979-6361-4471-BA8C-0C11DEAA5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1800" y="612843"/>
            <a:ext cx="2452553" cy="1499738"/>
          </a:xfrm>
        </p:spPr>
        <p:txBody>
          <a:bodyPr anchor="b">
            <a:normAutofit/>
          </a:bodyPr>
          <a:lstStyle/>
          <a:p>
            <a:r>
              <a:rPr lang="zh-CN" altLang="en-US" sz="4400" b="1" dirty="0"/>
              <a:t>印象派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9C2AB40-F17A-44ED-8475-154E4AECB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1801" y="2149813"/>
            <a:ext cx="2384424" cy="4046706"/>
          </a:xfrm>
        </p:spPr>
        <p:txBody>
          <a:bodyPr>
            <a:normAutofit/>
          </a:bodyPr>
          <a:lstStyle/>
          <a:p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莫奈（法国）</a:t>
            </a:r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《</a:t>
            </a: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日出印象</a:t>
            </a:r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》</a:t>
            </a: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021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F25721-BBC8-4B8B-A476-1ED595E5D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863" y="554912"/>
            <a:ext cx="10058400" cy="1371600"/>
          </a:xfrm>
        </p:spPr>
        <p:txBody>
          <a:bodyPr>
            <a:normAutofit/>
          </a:bodyPr>
          <a:lstStyle/>
          <a:p>
            <a:r>
              <a:rPr lang="zh-CN" altLang="en-US" sz="3600" dirty="0"/>
              <a:t>莫奈</a:t>
            </a:r>
          </a:p>
        </p:txBody>
      </p:sp>
      <p:pic>
        <p:nvPicPr>
          <p:cNvPr id="5" name="内容占位符 4" descr="水上的桥&#10;&#10;描述已自动生成">
            <a:extLst>
              <a:ext uri="{FF2B5EF4-FFF2-40B4-BE49-F238E27FC236}">
                <a16:creationId xmlns:a16="http://schemas.microsoft.com/office/drawing/2014/main" id="{DDE5B069-0C19-4DCF-96BD-546022CF29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351" y="554912"/>
            <a:ext cx="5486400" cy="5858414"/>
          </a:xfrm>
        </p:spPr>
      </p:pic>
    </p:spTree>
    <p:extLst>
      <p:ext uri="{BB962C8B-B14F-4D97-AF65-F5344CB8AC3E}">
        <p14:creationId xmlns:p14="http://schemas.microsoft.com/office/powerpoint/2010/main" val="225133495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A3321E-8AF3-4B98-B25B-A72FE547C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93" y="617542"/>
            <a:ext cx="10058400" cy="1371600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莫奈</a:t>
            </a:r>
          </a:p>
        </p:txBody>
      </p:sp>
      <p:pic>
        <p:nvPicPr>
          <p:cNvPr id="5" name="内容占位符 4" descr="山上的岩石&#10;&#10;描述已自动生成">
            <a:extLst>
              <a:ext uri="{FF2B5EF4-FFF2-40B4-BE49-F238E27FC236}">
                <a16:creationId xmlns:a16="http://schemas.microsoft.com/office/drawing/2014/main" id="{8672460B-075B-478B-9733-950A6683C4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145" y="684552"/>
            <a:ext cx="8041710" cy="5488896"/>
          </a:xfrm>
        </p:spPr>
      </p:pic>
    </p:spTree>
    <p:extLst>
      <p:ext uri="{BB962C8B-B14F-4D97-AF65-F5344CB8AC3E}">
        <p14:creationId xmlns:p14="http://schemas.microsoft.com/office/powerpoint/2010/main" val="389400596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079C69-9207-4064-8B31-5A92431F1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123" y="605016"/>
            <a:ext cx="10058400" cy="1371600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莫奈</a:t>
            </a:r>
          </a:p>
        </p:txBody>
      </p:sp>
      <p:pic>
        <p:nvPicPr>
          <p:cNvPr id="5" name="内容占位符 4" descr="图片包含 水, 户外, 鸟, 站&#10;&#10;描述已自动生成">
            <a:extLst>
              <a:ext uri="{FF2B5EF4-FFF2-40B4-BE49-F238E27FC236}">
                <a16:creationId xmlns:a16="http://schemas.microsoft.com/office/drawing/2014/main" id="{AA951693-D92B-4325-9FCF-22B53C2F6A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595" y="450937"/>
            <a:ext cx="4108537" cy="5924811"/>
          </a:xfrm>
        </p:spPr>
      </p:pic>
    </p:spTree>
    <p:extLst>
      <p:ext uri="{BB962C8B-B14F-4D97-AF65-F5344CB8AC3E}">
        <p14:creationId xmlns:p14="http://schemas.microsoft.com/office/powerpoint/2010/main" val="94649238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5FCAF5-5976-450E-AD0B-8C2C39281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545" y="642594"/>
            <a:ext cx="10058400" cy="1371600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修拉（法国）</a:t>
            </a:r>
          </a:p>
        </p:txBody>
      </p:sp>
      <p:pic>
        <p:nvPicPr>
          <p:cNvPr id="5" name="内容占位符 4" descr="图片包含 草, 游戏机, 树, 田地&#10;&#10;描述已自动生成">
            <a:extLst>
              <a:ext uri="{FF2B5EF4-FFF2-40B4-BE49-F238E27FC236}">
                <a16:creationId xmlns:a16="http://schemas.microsoft.com/office/drawing/2014/main" id="{82EAC66D-D919-4CCF-B14D-57F7E6268E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9503" y="510435"/>
            <a:ext cx="6263014" cy="5837129"/>
          </a:xfrm>
        </p:spPr>
      </p:pic>
    </p:spTree>
    <p:extLst>
      <p:ext uri="{BB962C8B-B14F-4D97-AF65-F5344CB8AC3E}">
        <p14:creationId xmlns:p14="http://schemas.microsoft.com/office/powerpoint/2010/main" val="163092729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5E386D-CED5-461D-B6DA-0BC4BDC23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702" y="605015"/>
            <a:ext cx="10058400" cy="1371600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修拉</a:t>
            </a:r>
          </a:p>
        </p:txBody>
      </p:sp>
      <p:pic>
        <p:nvPicPr>
          <p:cNvPr id="5" name="内容占位符 4" descr="图片包含 游戏机, 树, 水&#10;&#10;描述已自动生成">
            <a:extLst>
              <a:ext uri="{FF2B5EF4-FFF2-40B4-BE49-F238E27FC236}">
                <a16:creationId xmlns:a16="http://schemas.microsoft.com/office/drawing/2014/main" id="{8ECA2838-D68C-4682-892F-C12FFFFE4E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005" y="438411"/>
            <a:ext cx="3519814" cy="5937337"/>
          </a:xfrm>
        </p:spPr>
      </p:pic>
    </p:spTree>
    <p:extLst>
      <p:ext uri="{BB962C8B-B14F-4D97-AF65-F5344CB8AC3E}">
        <p14:creationId xmlns:p14="http://schemas.microsoft.com/office/powerpoint/2010/main" val="319880783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68E344-D20F-4562-B190-A17318B46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93" y="642594"/>
            <a:ext cx="10058400" cy="1371600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梵高（荷兰）</a:t>
            </a:r>
          </a:p>
        </p:txBody>
      </p:sp>
      <p:pic>
        <p:nvPicPr>
          <p:cNvPr id="5" name="内容占位符 4" descr="图片包含 穿着, 看着, 棕色, 男人&#10;&#10;描述已自动生成">
            <a:extLst>
              <a:ext uri="{FF2B5EF4-FFF2-40B4-BE49-F238E27FC236}">
                <a16:creationId xmlns:a16="http://schemas.microsoft.com/office/drawing/2014/main" id="{09D71983-254D-4161-8125-FF060E628D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912" y="513567"/>
            <a:ext cx="4096011" cy="5837129"/>
          </a:xfrm>
        </p:spPr>
      </p:pic>
    </p:spTree>
    <p:extLst>
      <p:ext uri="{BB962C8B-B14F-4D97-AF65-F5344CB8AC3E}">
        <p14:creationId xmlns:p14="http://schemas.microsoft.com/office/powerpoint/2010/main" val="325077326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733D6C-4DF0-4ACD-A4BB-6610C9B72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123" y="492281"/>
            <a:ext cx="10058400" cy="1371600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梵高</a:t>
            </a:r>
          </a:p>
        </p:txBody>
      </p:sp>
      <p:pic>
        <p:nvPicPr>
          <p:cNvPr id="5" name="内容占位符 4" descr="图片包含 桌子, 黄色, 女人, 雨&#10;&#10;描述已自动生成">
            <a:extLst>
              <a:ext uri="{FF2B5EF4-FFF2-40B4-BE49-F238E27FC236}">
                <a16:creationId xmlns:a16="http://schemas.microsoft.com/office/drawing/2014/main" id="{C35137BB-554A-42D8-96A2-2EF37E7EF9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173" y="492281"/>
            <a:ext cx="3983276" cy="5873437"/>
          </a:xfrm>
        </p:spPr>
      </p:pic>
    </p:spTree>
    <p:extLst>
      <p:ext uri="{BB962C8B-B14F-4D97-AF65-F5344CB8AC3E}">
        <p14:creationId xmlns:p14="http://schemas.microsoft.com/office/powerpoint/2010/main" val="164639600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F4B839-FC97-463D-B15A-8CCC13D03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176" y="592490"/>
            <a:ext cx="10058400" cy="1371600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塞尚</a:t>
            </a:r>
            <a:br>
              <a:rPr lang="en-US" altLang="zh-CN" sz="3200" dirty="0"/>
            </a:br>
            <a:r>
              <a:rPr lang="zh-CN" altLang="en-US" sz="3200" dirty="0"/>
              <a:t>（法国）</a:t>
            </a:r>
          </a:p>
        </p:txBody>
      </p:sp>
      <p:pic>
        <p:nvPicPr>
          <p:cNvPr id="5" name="内容占位符 4" descr="图片包含 游戏机&#10;&#10;描述已自动生成">
            <a:extLst>
              <a:ext uri="{FF2B5EF4-FFF2-40B4-BE49-F238E27FC236}">
                <a16:creationId xmlns:a16="http://schemas.microsoft.com/office/drawing/2014/main" id="{C8CEE13F-29A5-4B09-9801-34EA2D6251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175" y="884261"/>
            <a:ext cx="9016653" cy="5089478"/>
          </a:xfrm>
        </p:spPr>
      </p:pic>
    </p:spTree>
    <p:extLst>
      <p:ext uri="{BB962C8B-B14F-4D97-AF65-F5344CB8AC3E}">
        <p14:creationId xmlns:p14="http://schemas.microsoft.com/office/powerpoint/2010/main" val="70158918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E5F87F-F78F-4464-BC23-078F2263F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702" y="605016"/>
            <a:ext cx="10058400" cy="1371600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塞尚</a:t>
            </a:r>
          </a:p>
        </p:txBody>
      </p:sp>
      <p:pic>
        <p:nvPicPr>
          <p:cNvPr id="5" name="内容占位符 4" descr="图片包含 室内, 桌子, 食物, 覆盖&#10;&#10;描述已自动生成">
            <a:extLst>
              <a:ext uri="{FF2B5EF4-FFF2-40B4-BE49-F238E27FC236}">
                <a16:creationId xmlns:a16="http://schemas.microsoft.com/office/drawing/2014/main" id="{ACE74CA4-5910-43D6-9789-DBE7A38C3D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575" y="562773"/>
            <a:ext cx="7390357" cy="5863016"/>
          </a:xfrm>
        </p:spPr>
      </p:pic>
    </p:spTree>
    <p:extLst>
      <p:ext uri="{BB962C8B-B14F-4D97-AF65-F5344CB8AC3E}">
        <p14:creationId xmlns:p14="http://schemas.microsoft.com/office/powerpoint/2010/main" val="16207291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AnalogousFromRegularSeed_2SEEDS">
      <a:dk1>
        <a:srgbClr val="000000"/>
      </a:dk1>
      <a:lt1>
        <a:srgbClr val="FFFFFF"/>
      </a:lt1>
      <a:dk2>
        <a:srgbClr val="412A24"/>
      </a:dk2>
      <a:lt2>
        <a:srgbClr val="E2E7E8"/>
      </a:lt2>
      <a:accent1>
        <a:srgbClr val="C34D68"/>
      </a:accent1>
      <a:accent2>
        <a:srgbClr val="B1513B"/>
      </a:accent2>
      <a:accent3>
        <a:srgbClr val="C3954D"/>
      </a:accent3>
      <a:accent4>
        <a:srgbClr val="3BB1B1"/>
      </a:accent4>
      <a:accent5>
        <a:srgbClr val="4D92C3"/>
      </a:accent5>
      <a:accent6>
        <a:srgbClr val="4356B4"/>
      </a:accent6>
      <a:hlink>
        <a:srgbClr val="368EA2"/>
      </a:hlink>
      <a:folHlink>
        <a:srgbClr val="7F7F7F"/>
      </a:folHlink>
    </a:clrScheme>
    <a:fontScheme name="Savon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567</Words>
  <Application>Microsoft Office PowerPoint</Application>
  <PresentationFormat>宽屏</PresentationFormat>
  <Paragraphs>104</Paragraphs>
  <Slides>72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72</vt:i4>
      </vt:variant>
    </vt:vector>
  </HeadingPairs>
  <TitlesOfParts>
    <vt:vector size="74" baseType="lpstr">
      <vt:lpstr>Garamond</vt:lpstr>
      <vt:lpstr>SavonVTI</vt:lpstr>
      <vt:lpstr>阅览经典名画 了解西方艺术</vt:lpstr>
      <vt:lpstr>    </vt:lpstr>
      <vt:lpstr>PowerPoint 演示文稿</vt:lpstr>
      <vt:lpstr>PowerPoint 演示文稿</vt:lpstr>
      <vt:lpstr>PowerPoint 演示文稿</vt:lpstr>
      <vt:lpstr>PowerPoint 演示文稿</vt:lpstr>
      <vt:lpstr> </vt:lpstr>
      <vt:lpstr>马萨乔 –   圣三位一体</vt:lpstr>
      <vt:lpstr>  曼特亚尼 （意大利）  </vt:lpstr>
      <vt:lpstr>扬 凡 艾克（比利时）  《阿尔诺菲尼订婚式》</vt:lpstr>
      <vt:lpstr>波提切利 （意大利）</vt:lpstr>
      <vt:lpstr>波提切利—  三博士来朝</vt:lpstr>
      <vt:lpstr>提香（意大利）《天上的爱与人间的爱》</vt:lpstr>
      <vt:lpstr>达芬奇（意大利）  《蒙娜丽莎》</vt:lpstr>
      <vt:lpstr>达芬奇  《岩间圣母》一</vt:lpstr>
      <vt:lpstr>达芬奇  《岩间圣母 》二</vt:lpstr>
      <vt:lpstr>       米开朗基罗 （意大利） </vt:lpstr>
      <vt:lpstr>米开朗基罗  《哀悼耶稣》</vt:lpstr>
      <vt:lpstr>米开朗基罗  </vt:lpstr>
      <vt:lpstr>米开朗基罗—  </vt:lpstr>
      <vt:lpstr>米开朗基罗  素描稿</vt:lpstr>
      <vt:lpstr>米开朗基罗（意大利）  《西斯廷天顶画》一  </vt:lpstr>
      <vt:lpstr>米开朗基罗  《西斯廷天顶画》二</vt:lpstr>
      <vt:lpstr>米开朗基罗  《西斯廷天顶画》三</vt:lpstr>
      <vt:lpstr>  拉菲尔（意大利）  《雅典学派》</vt:lpstr>
      <vt:lpstr> 拉菲尔  《圣母与圣婴》</vt:lpstr>
      <vt:lpstr>巴洛克风格</vt:lpstr>
      <vt:lpstr>PowerPoint 演示文稿</vt:lpstr>
      <vt:lpstr>委拉斯开兹  《教皇英诺森十世》</vt:lpstr>
      <vt:lpstr>  鲁本斯（比利时）  《劫夺吕西普斯的女儿》</vt:lpstr>
      <vt:lpstr> 鲁本斯  《上十字架》</vt:lpstr>
      <vt:lpstr>凡艾克（荷兰）  自画像</vt:lpstr>
      <vt:lpstr>凡艾克  《查理一世》</vt:lpstr>
      <vt:lpstr>维米尔（荷兰）</vt:lpstr>
      <vt:lpstr>维米尔</vt:lpstr>
      <vt:lpstr>伦勃朗（荷兰）</vt:lpstr>
      <vt:lpstr>伦勃朗</vt:lpstr>
      <vt:lpstr>贝尼尼（意大利）  《大卫》</vt:lpstr>
      <vt:lpstr>贝尼尼  《特雷莎的狂喜》</vt:lpstr>
      <vt:lpstr>                 洛可可 风格                        </vt:lpstr>
      <vt:lpstr>布歇—  沙发上的奥斯克</vt:lpstr>
      <vt:lpstr>新古典主义</vt:lpstr>
      <vt:lpstr>大卫  《马拉之死》</vt:lpstr>
      <vt:lpstr>大卫  《拿破仑加冕》</vt:lpstr>
      <vt:lpstr>大卫  《苏格拉底之死》</vt:lpstr>
      <vt:lpstr>大卫  《某夫人像》</vt:lpstr>
      <vt:lpstr>安格尔（法国）  《大宫女》</vt:lpstr>
      <vt:lpstr>安格尔  《肖像》</vt:lpstr>
      <vt:lpstr>安格尔  《泉》</vt:lpstr>
      <vt:lpstr>浪漫主义              籍里柯（法国）《梅杜萨之筏》</vt:lpstr>
      <vt:lpstr>德拉克洛瓦（法国）  《希奥岛的屠杀》</vt:lpstr>
      <vt:lpstr>德拉克洛瓦  《自由引导人民》</vt:lpstr>
      <vt:lpstr>巴比松画派</vt:lpstr>
      <vt:lpstr>卢梭</vt:lpstr>
      <vt:lpstr>柯罗（法国）</vt:lpstr>
      <vt:lpstr>柯罗</vt:lpstr>
      <vt:lpstr>柯罗</vt:lpstr>
      <vt:lpstr>现实主义</vt:lpstr>
      <vt:lpstr>库尔贝  《纺线女》</vt:lpstr>
      <vt:lpstr>米勒（法国）</vt:lpstr>
      <vt:lpstr>米勒  《晚钟》</vt:lpstr>
      <vt:lpstr>米勒  《扶锄的男人》</vt:lpstr>
      <vt:lpstr>印象派</vt:lpstr>
      <vt:lpstr>莫奈</vt:lpstr>
      <vt:lpstr>莫奈</vt:lpstr>
      <vt:lpstr>莫奈</vt:lpstr>
      <vt:lpstr>修拉（法国）</vt:lpstr>
      <vt:lpstr>修拉</vt:lpstr>
      <vt:lpstr>梵高（荷兰）</vt:lpstr>
      <vt:lpstr>梵高</vt:lpstr>
      <vt:lpstr>塞尚 （法国）</vt:lpstr>
      <vt:lpstr>塞尚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阅览经典名画 了解西方艺术</dc:title>
  <dc:creator>朝 杨</dc:creator>
  <cp:lastModifiedBy>朝 杨</cp:lastModifiedBy>
  <cp:revision>31</cp:revision>
  <dcterms:created xsi:type="dcterms:W3CDTF">2019-11-28T00:41:03Z</dcterms:created>
  <dcterms:modified xsi:type="dcterms:W3CDTF">2019-11-29T05:04:11Z</dcterms:modified>
</cp:coreProperties>
</file>