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1.xml" ContentType="application/vnd.openxmlformats-officedocument.themeOverr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0" r:id="rId4"/>
    <p:sldId id="363" r:id="rId5"/>
    <p:sldId id="364" r:id="rId6"/>
    <p:sldId id="293" r:id="rId7"/>
    <p:sldId id="264" r:id="rId8"/>
    <p:sldId id="287" r:id="rId9"/>
    <p:sldId id="269" r:id="rId10"/>
    <p:sldId id="360" r:id="rId11"/>
    <p:sldId id="267" r:id="rId12"/>
    <p:sldId id="266" r:id="rId13"/>
    <p:sldId id="282" r:id="rId14"/>
    <p:sldId id="280" r:id="rId15"/>
    <p:sldId id="283" r:id="rId16"/>
    <p:sldId id="28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vian Qi" initials="VQ" lastIdx="1" clrIdx="0">
    <p:extLst>
      <p:ext uri="{19B8F6BF-5375-455C-9EA6-DF929625EA0E}">
        <p15:presenceInfo xmlns:p15="http://schemas.microsoft.com/office/powerpoint/2012/main" userId="Vivian Q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9AB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52118" autoAdjust="0"/>
  </p:normalViewPr>
  <p:slideViewPr>
    <p:cSldViewPr snapToGrid="0">
      <p:cViewPr>
        <p:scale>
          <a:sx n="68" d="100"/>
          <a:sy n="68" d="100"/>
        </p:scale>
        <p:origin x="73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C7E21D-0F41-48C5-9473-D33452AAE75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5E9BD247-2C19-4E96-9F01-4F4D27463927}">
      <dgm:prSet/>
      <dgm:spPr/>
      <dgm:t>
        <a:bodyPr/>
        <a:lstStyle/>
        <a:p>
          <a:pPr>
            <a:lnSpc>
              <a:spcPct val="100000"/>
            </a:lnSpc>
          </a:pPr>
          <a:r>
            <a:rPr lang="en-CA"/>
            <a:t>2018 Sun Life Financial Advisor </a:t>
          </a:r>
          <a:r>
            <a:rPr lang="en-US"/>
            <a:t>2018</a:t>
          </a:r>
          <a:r>
            <a:rPr lang="zh-CN"/>
            <a:t>年永明理财顾问</a:t>
          </a:r>
          <a:endParaRPr lang="en-US"/>
        </a:p>
      </dgm:t>
    </dgm:pt>
    <dgm:pt modelId="{6C376E75-3310-4555-8EA3-741CA6EE89C2}" type="parTrans" cxnId="{A0981FBE-AA42-417F-92C8-35386563E3D4}">
      <dgm:prSet/>
      <dgm:spPr/>
      <dgm:t>
        <a:bodyPr/>
        <a:lstStyle/>
        <a:p>
          <a:endParaRPr lang="en-US"/>
        </a:p>
      </dgm:t>
    </dgm:pt>
    <dgm:pt modelId="{BE2B4B98-9C3F-4FF6-A996-EEF8AF3576DD}" type="sibTrans" cxnId="{A0981FBE-AA42-417F-92C8-35386563E3D4}">
      <dgm:prSet/>
      <dgm:spPr/>
      <dgm:t>
        <a:bodyPr/>
        <a:lstStyle/>
        <a:p>
          <a:pPr>
            <a:lnSpc>
              <a:spcPct val="100000"/>
            </a:lnSpc>
          </a:pPr>
          <a:endParaRPr lang="en-US"/>
        </a:p>
      </dgm:t>
    </dgm:pt>
    <dgm:pt modelId="{6BACE693-575B-4899-BF26-828572B85CEC}">
      <dgm:prSet/>
      <dgm:spPr/>
      <dgm:t>
        <a:bodyPr/>
        <a:lstStyle/>
        <a:p>
          <a:pPr>
            <a:lnSpc>
              <a:spcPct val="100000"/>
            </a:lnSpc>
          </a:pPr>
          <a:r>
            <a:rPr lang="en-CA"/>
            <a:t>2017 Mutual Fund License </a:t>
          </a:r>
          <a:r>
            <a:rPr lang="en-US"/>
            <a:t>2017</a:t>
          </a:r>
          <a:r>
            <a:rPr lang="zh-CN"/>
            <a:t>年 基金认证</a:t>
          </a:r>
          <a:endParaRPr lang="en-US"/>
        </a:p>
      </dgm:t>
    </dgm:pt>
    <dgm:pt modelId="{905371B2-4EF2-4A46-A5A5-B1C126302234}" type="parTrans" cxnId="{D402F381-515D-4E8B-A21E-CAB860B6B1B2}">
      <dgm:prSet/>
      <dgm:spPr/>
      <dgm:t>
        <a:bodyPr/>
        <a:lstStyle/>
        <a:p>
          <a:endParaRPr lang="en-US"/>
        </a:p>
      </dgm:t>
    </dgm:pt>
    <dgm:pt modelId="{69B80086-BCCA-4D51-8D7C-CA60FC83896E}" type="sibTrans" cxnId="{D402F381-515D-4E8B-A21E-CAB860B6B1B2}">
      <dgm:prSet/>
      <dgm:spPr/>
      <dgm:t>
        <a:bodyPr/>
        <a:lstStyle/>
        <a:p>
          <a:pPr>
            <a:lnSpc>
              <a:spcPct val="100000"/>
            </a:lnSpc>
          </a:pPr>
          <a:endParaRPr lang="en-US"/>
        </a:p>
      </dgm:t>
    </dgm:pt>
    <dgm:pt modelId="{80DC6343-5F57-4367-9A6A-B66C776149F8}">
      <dgm:prSet/>
      <dgm:spPr/>
      <dgm:t>
        <a:bodyPr/>
        <a:lstStyle/>
        <a:p>
          <a:pPr>
            <a:lnSpc>
              <a:spcPct val="100000"/>
            </a:lnSpc>
          </a:pPr>
          <a:r>
            <a:rPr lang="en-CA"/>
            <a:t>2015 Landed in Fredericton  </a:t>
          </a:r>
          <a:r>
            <a:rPr lang="en-US"/>
            <a:t>2015</a:t>
          </a:r>
          <a:r>
            <a:rPr lang="zh-CN"/>
            <a:t>年 登录弗莱</a:t>
          </a:r>
          <a:endParaRPr lang="en-US"/>
        </a:p>
      </dgm:t>
    </dgm:pt>
    <dgm:pt modelId="{80DFA072-B35B-4412-AE29-671A86A4D14B}" type="parTrans" cxnId="{27ACB153-7C9C-4849-B505-FFEDC62A2663}">
      <dgm:prSet/>
      <dgm:spPr/>
      <dgm:t>
        <a:bodyPr/>
        <a:lstStyle/>
        <a:p>
          <a:endParaRPr lang="en-US"/>
        </a:p>
      </dgm:t>
    </dgm:pt>
    <dgm:pt modelId="{F8E97243-9DB7-4877-9F97-4A0D08F7D3D2}" type="sibTrans" cxnId="{27ACB153-7C9C-4849-B505-FFEDC62A2663}">
      <dgm:prSet/>
      <dgm:spPr/>
      <dgm:t>
        <a:bodyPr/>
        <a:lstStyle/>
        <a:p>
          <a:pPr>
            <a:lnSpc>
              <a:spcPct val="100000"/>
            </a:lnSpc>
          </a:pPr>
          <a:endParaRPr lang="en-US"/>
        </a:p>
      </dgm:t>
    </dgm:pt>
    <dgm:pt modelId="{9F2324CE-91DF-40B4-B4AB-D89F76598828}">
      <dgm:prSet/>
      <dgm:spPr/>
      <dgm:t>
        <a:bodyPr/>
        <a:lstStyle/>
        <a:p>
          <a:pPr>
            <a:lnSpc>
              <a:spcPct val="100000"/>
            </a:lnSpc>
          </a:pPr>
          <a:r>
            <a:rPr lang="en-CA" dirty="0"/>
            <a:t>2014 and before HR Manager in Qingdao Broadcast and TV Station </a:t>
          </a:r>
          <a:r>
            <a:rPr lang="en-US" dirty="0"/>
            <a:t>2014</a:t>
          </a:r>
          <a:r>
            <a:rPr lang="zh-CN" dirty="0"/>
            <a:t>年前</a:t>
          </a:r>
          <a:r>
            <a:rPr lang="en-CA" dirty="0"/>
            <a:t> </a:t>
          </a:r>
          <a:r>
            <a:rPr lang="zh-CN" dirty="0"/>
            <a:t>青岛广播电视台</a:t>
          </a:r>
          <a:r>
            <a:rPr lang="zh-CN" altLang="en-US" dirty="0"/>
            <a:t>财务经理、</a:t>
          </a:r>
          <a:r>
            <a:rPr lang="zh-CN" dirty="0"/>
            <a:t>人事经理</a:t>
          </a:r>
          <a:endParaRPr lang="en-US" dirty="0"/>
        </a:p>
      </dgm:t>
    </dgm:pt>
    <dgm:pt modelId="{B9DD123D-7546-4738-90C1-85BB103B31DE}" type="parTrans" cxnId="{8434EF56-FB87-492E-B5B8-08264E9CD952}">
      <dgm:prSet/>
      <dgm:spPr/>
      <dgm:t>
        <a:bodyPr/>
        <a:lstStyle/>
        <a:p>
          <a:endParaRPr lang="en-US"/>
        </a:p>
      </dgm:t>
    </dgm:pt>
    <dgm:pt modelId="{7F6208F9-E9E6-4A8C-9793-8BF7B65D64E4}" type="sibTrans" cxnId="{8434EF56-FB87-492E-B5B8-08264E9CD952}">
      <dgm:prSet/>
      <dgm:spPr/>
      <dgm:t>
        <a:bodyPr/>
        <a:lstStyle/>
        <a:p>
          <a:pPr>
            <a:lnSpc>
              <a:spcPct val="100000"/>
            </a:lnSpc>
          </a:pPr>
          <a:endParaRPr lang="en-US"/>
        </a:p>
      </dgm:t>
    </dgm:pt>
    <dgm:pt modelId="{F3637BF7-6573-4CC2-83D0-43B3B336AFC0}">
      <dgm:prSet/>
      <dgm:spPr/>
      <dgm:t>
        <a:bodyPr/>
        <a:lstStyle/>
        <a:p>
          <a:pPr>
            <a:lnSpc>
              <a:spcPct val="100000"/>
            </a:lnSpc>
          </a:pPr>
          <a:r>
            <a:rPr lang="en-CA"/>
            <a:t>2005 Graduated from California State University Fullerton with MBA </a:t>
          </a:r>
          <a:r>
            <a:rPr lang="en-US"/>
            <a:t>2005</a:t>
          </a:r>
          <a:r>
            <a:rPr lang="zh-CN"/>
            <a:t>年</a:t>
          </a:r>
          <a:r>
            <a:rPr lang="en-CA"/>
            <a:t> </a:t>
          </a:r>
          <a:r>
            <a:rPr lang="zh-CN"/>
            <a:t>毕业于加州州立大学 </a:t>
          </a:r>
          <a:r>
            <a:rPr lang="en-US"/>
            <a:t>MBA</a:t>
          </a:r>
        </a:p>
      </dgm:t>
    </dgm:pt>
    <dgm:pt modelId="{9B2292A2-65C8-440B-A2F1-ED9BEF78A311}" type="parTrans" cxnId="{DAE09406-4F5F-4D7C-B30A-B1CBF847F844}">
      <dgm:prSet/>
      <dgm:spPr/>
      <dgm:t>
        <a:bodyPr/>
        <a:lstStyle/>
        <a:p>
          <a:endParaRPr lang="en-US"/>
        </a:p>
      </dgm:t>
    </dgm:pt>
    <dgm:pt modelId="{CD309648-7DF2-4B5A-9977-ABBFEBFDFD81}" type="sibTrans" cxnId="{DAE09406-4F5F-4D7C-B30A-B1CBF847F844}">
      <dgm:prSet/>
      <dgm:spPr/>
      <dgm:t>
        <a:bodyPr/>
        <a:lstStyle/>
        <a:p>
          <a:pPr>
            <a:lnSpc>
              <a:spcPct val="100000"/>
            </a:lnSpc>
          </a:pPr>
          <a:endParaRPr lang="en-US"/>
        </a:p>
      </dgm:t>
    </dgm:pt>
    <dgm:pt modelId="{2CD80BFB-5917-4CB5-A425-87D20965ECF6}">
      <dgm:prSet/>
      <dgm:spPr/>
      <dgm:t>
        <a:bodyPr/>
        <a:lstStyle/>
        <a:p>
          <a:pPr>
            <a:lnSpc>
              <a:spcPct val="100000"/>
            </a:lnSpc>
          </a:pPr>
          <a:r>
            <a:rPr lang="en-CA" dirty="0"/>
            <a:t>2003 and before IT Manager and Web Developer </a:t>
          </a:r>
          <a:r>
            <a:rPr lang="en-US" dirty="0"/>
            <a:t>2003</a:t>
          </a:r>
          <a:r>
            <a:rPr lang="zh-CN" dirty="0"/>
            <a:t>年前任</a:t>
          </a:r>
          <a:r>
            <a:rPr lang="en-US" dirty="0"/>
            <a:t>IT</a:t>
          </a:r>
          <a:r>
            <a:rPr lang="zh-CN" dirty="0"/>
            <a:t>经理和网站开发</a:t>
          </a:r>
          <a:endParaRPr lang="en-US" dirty="0"/>
        </a:p>
      </dgm:t>
    </dgm:pt>
    <dgm:pt modelId="{385CD484-D441-4409-900E-42D0CA71BC1A}" type="parTrans" cxnId="{74FD59DF-4F56-4E9B-B0E9-5EDE04053EA7}">
      <dgm:prSet/>
      <dgm:spPr/>
      <dgm:t>
        <a:bodyPr/>
        <a:lstStyle/>
        <a:p>
          <a:endParaRPr lang="en-US"/>
        </a:p>
      </dgm:t>
    </dgm:pt>
    <dgm:pt modelId="{A7AFE55B-651C-449E-9124-194AC591E6C4}" type="sibTrans" cxnId="{74FD59DF-4F56-4E9B-B0E9-5EDE04053EA7}">
      <dgm:prSet/>
      <dgm:spPr/>
      <dgm:t>
        <a:bodyPr/>
        <a:lstStyle/>
        <a:p>
          <a:pPr>
            <a:lnSpc>
              <a:spcPct val="100000"/>
            </a:lnSpc>
          </a:pPr>
          <a:endParaRPr lang="en-US"/>
        </a:p>
      </dgm:t>
    </dgm:pt>
    <dgm:pt modelId="{C1CE1A61-F12F-4FA9-870B-0DBF315E2755}">
      <dgm:prSet/>
      <dgm:spPr/>
      <dgm:t>
        <a:bodyPr/>
        <a:lstStyle/>
        <a:p>
          <a:pPr>
            <a:lnSpc>
              <a:spcPct val="100000"/>
            </a:lnSpc>
          </a:pPr>
          <a:r>
            <a:rPr lang="en-CA"/>
            <a:t>1999 Graduate from Communication University of China (</a:t>
          </a:r>
          <a:r>
            <a:rPr lang="en-US"/>
            <a:t>EE</a:t>
          </a:r>
          <a:r>
            <a:rPr lang="en-CA"/>
            <a:t>) </a:t>
          </a:r>
          <a:r>
            <a:rPr lang="en-US"/>
            <a:t>1999</a:t>
          </a:r>
          <a:r>
            <a:rPr lang="zh-CN"/>
            <a:t>年毕业于中国传媒大学 电子工程专业</a:t>
          </a:r>
          <a:endParaRPr lang="en-US"/>
        </a:p>
      </dgm:t>
    </dgm:pt>
    <dgm:pt modelId="{244763E8-A5FE-47BA-BB95-5D264BC3350D}" type="parTrans" cxnId="{0DEA5697-5742-4991-A5D8-CAF466DA1ED4}">
      <dgm:prSet/>
      <dgm:spPr/>
      <dgm:t>
        <a:bodyPr/>
        <a:lstStyle/>
        <a:p>
          <a:endParaRPr lang="en-US"/>
        </a:p>
      </dgm:t>
    </dgm:pt>
    <dgm:pt modelId="{4F236BC2-C433-482E-A8EF-FF062E28015D}" type="sibTrans" cxnId="{0DEA5697-5742-4991-A5D8-CAF466DA1ED4}">
      <dgm:prSet/>
      <dgm:spPr/>
      <dgm:t>
        <a:bodyPr/>
        <a:lstStyle/>
        <a:p>
          <a:endParaRPr lang="en-US"/>
        </a:p>
      </dgm:t>
    </dgm:pt>
    <dgm:pt modelId="{409FD8AB-5044-4AAD-86F8-1D8CD9B3FF9B}" type="pres">
      <dgm:prSet presAssocID="{39C7E21D-0F41-48C5-9473-D33452AAE758}" presName="vert0" presStyleCnt="0">
        <dgm:presLayoutVars>
          <dgm:dir/>
          <dgm:animOne val="branch"/>
          <dgm:animLvl val="lvl"/>
        </dgm:presLayoutVars>
      </dgm:prSet>
      <dgm:spPr/>
    </dgm:pt>
    <dgm:pt modelId="{BEE27776-80DB-4A4F-8721-73B54324375A}" type="pres">
      <dgm:prSet presAssocID="{5E9BD247-2C19-4E96-9F01-4F4D27463927}" presName="thickLine" presStyleLbl="alignNode1" presStyleIdx="0" presStyleCnt="7"/>
      <dgm:spPr/>
    </dgm:pt>
    <dgm:pt modelId="{47CD25F3-35F0-4881-9E9A-076AB180F15A}" type="pres">
      <dgm:prSet presAssocID="{5E9BD247-2C19-4E96-9F01-4F4D27463927}" presName="horz1" presStyleCnt="0"/>
      <dgm:spPr/>
    </dgm:pt>
    <dgm:pt modelId="{8B728EE1-CFCD-4B55-8CBA-501F9FCDD69A}" type="pres">
      <dgm:prSet presAssocID="{5E9BD247-2C19-4E96-9F01-4F4D27463927}" presName="tx1" presStyleLbl="revTx" presStyleIdx="0" presStyleCnt="7"/>
      <dgm:spPr/>
    </dgm:pt>
    <dgm:pt modelId="{44C6BB73-E2C9-43E1-B6E2-D456E4705BF3}" type="pres">
      <dgm:prSet presAssocID="{5E9BD247-2C19-4E96-9F01-4F4D27463927}" presName="vert1" presStyleCnt="0"/>
      <dgm:spPr/>
    </dgm:pt>
    <dgm:pt modelId="{D729E8C6-F632-4D2D-B306-85A6056DADB0}" type="pres">
      <dgm:prSet presAssocID="{6BACE693-575B-4899-BF26-828572B85CEC}" presName="thickLine" presStyleLbl="alignNode1" presStyleIdx="1" presStyleCnt="7"/>
      <dgm:spPr/>
    </dgm:pt>
    <dgm:pt modelId="{E2293AE0-6A75-49C6-A0FC-9CABCE431818}" type="pres">
      <dgm:prSet presAssocID="{6BACE693-575B-4899-BF26-828572B85CEC}" presName="horz1" presStyleCnt="0"/>
      <dgm:spPr/>
    </dgm:pt>
    <dgm:pt modelId="{4BB3AC75-7682-4BEC-8104-9A69CC0A56E9}" type="pres">
      <dgm:prSet presAssocID="{6BACE693-575B-4899-BF26-828572B85CEC}" presName="tx1" presStyleLbl="revTx" presStyleIdx="1" presStyleCnt="7"/>
      <dgm:spPr/>
    </dgm:pt>
    <dgm:pt modelId="{F8C09C98-B3C9-4F1D-ACC6-85AD6D4500EF}" type="pres">
      <dgm:prSet presAssocID="{6BACE693-575B-4899-BF26-828572B85CEC}" presName="vert1" presStyleCnt="0"/>
      <dgm:spPr/>
    </dgm:pt>
    <dgm:pt modelId="{6218998E-BCF2-4CE8-A973-DAEC176038BD}" type="pres">
      <dgm:prSet presAssocID="{80DC6343-5F57-4367-9A6A-B66C776149F8}" presName="thickLine" presStyleLbl="alignNode1" presStyleIdx="2" presStyleCnt="7"/>
      <dgm:spPr/>
    </dgm:pt>
    <dgm:pt modelId="{C94D0AC9-B7B7-4BA6-9BB7-E3DCB8AD47B8}" type="pres">
      <dgm:prSet presAssocID="{80DC6343-5F57-4367-9A6A-B66C776149F8}" presName="horz1" presStyleCnt="0"/>
      <dgm:spPr/>
    </dgm:pt>
    <dgm:pt modelId="{52F69BCF-72B1-4930-9136-96CDA484936B}" type="pres">
      <dgm:prSet presAssocID="{80DC6343-5F57-4367-9A6A-B66C776149F8}" presName="tx1" presStyleLbl="revTx" presStyleIdx="2" presStyleCnt="7"/>
      <dgm:spPr/>
    </dgm:pt>
    <dgm:pt modelId="{B89A0145-69C9-47C3-B536-DB87E7D91BDA}" type="pres">
      <dgm:prSet presAssocID="{80DC6343-5F57-4367-9A6A-B66C776149F8}" presName="vert1" presStyleCnt="0"/>
      <dgm:spPr/>
    </dgm:pt>
    <dgm:pt modelId="{7F2F1E49-1E81-4C5C-AFCB-130009D4B605}" type="pres">
      <dgm:prSet presAssocID="{9F2324CE-91DF-40B4-B4AB-D89F76598828}" presName="thickLine" presStyleLbl="alignNode1" presStyleIdx="3" presStyleCnt="7"/>
      <dgm:spPr/>
    </dgm:pt>
    <dgm:pt modelId="{4C08681D-31E8-4141-9390-EEABC2FC7888}" type="pres">
      <dgm:prSet presAssocID="{9F2324CE-91DF-40B4-B4AB-D89F76598828}" presName="horz1" presStyleCnt="0"/>
      <dgm:spPr/>
    </dgm:pt>
    <dgm:pt modelId="{9BDEFC8B-5745-4739-983E-FE74853E46DF}" type="pres">
      <dgm:prSet presAssocID="{9F2324CE-91DF-40B4-B4AB-D89F76598828}" presName="tx1" presStyleLbl="revTx" presStyleIdx="3" presStyleCnt="7"/>
      <dgm:spPr/>
    </dgm:pt>
    <dgm:pt modelId="{D2D775CA-D36B-4AB7-A339-E580A94568C8}" type="pres">
      <dgm:prSet presAssocID="{9F2324CE-91DF-40B4-B4AB-D89F76598828}" presName="vert1" presStyleCnt="0"/>
      <dgm:spPr/>
    </dgm:pt>
    <dgm:pt modelId="{D1991A35-5088-4D80-8C43-2CC209901315}" type="pres">
      <dgm:prSet presAssocID="{F3637BF7-6573-4CC2-83D0-43B3B336AFC0}" presName="thickLine" presStyleLbl="alignNode1" presStyleIdx="4" presStyleCnt="7"/>
      <dgm:spPr/>
    </dgm:pt>
    <dgm:pt modelId="{00622884-9D26-4CA6-9BEE-F528F64B2448}" type="pres">
      <dgm:prSet presAssocID="{F3637BF7-6573-4CC2-83D0-43B3B336AFC0}" presName="horz1" presStyleCnt="0"/>
      <dgm:spPr/>
    </dgm:pt>
    <dgm:pt modelId="{92707F74-0A42-481F-8F28-188428264066}" type="pres">
      <dgm:prSet presAssocID="{F3637BF7-6573-4CC2-83D0-43B3B336AFC0}" presName="tx1" presStyleLbl="revTx" presStyleIdx="4" presStyleCnt="7"/>
      <dgm:spPr/>
    </dgm:pt>
    <dgm:pt modelId="{D6FBAEC0-37AD-48E7-A63C-F5712F21C27C}" type="pres">
      <dgm:prSet presAssocID="{F3637BF7-6573-4CC2-83D0-43B3B336AFC0}" presName="vert1" presStyleCnt="0"/>
      <dgm:spPr/>
    </dgm:pt>
    <dgm:pt modelId="{B4722AF9-6FC4-4429-AF77-6AB809216122}" type="pres">
      <dgm:prSet presAssocID="{2CD80BFB-5917-4CB5-A425-87D20965ECF6}" presName="thickLine" presStyleLbl="alignNode1" presStyleIdx="5" presStyleCnt="7"/>
      <dgm:spPr/>
    </dgm:pt>
    <dgm:pt modelId="{B2E8A2D6-F1DA-4AC1-BF22-1E8276D47A59}" type="pres">
      <dgm:prSet presAssocID="{2CD80BFB-5917-4CB5-A425-87D20965ECF6}" presName="horz1" presStyleCnt="0"/>
      <dgm:spPr/>
    </dgm:pt>
    <dgm:pt modelId="{0099E612-2610-4327-9950-3F9665186404}" type="pres">
      <dgm:prSet presAssocID="{2CD80BFB-5917-4CB5-A425-87D20965ECF6}" presName="tx1" presStyleLbl="revTx" presStyleIdx="5" presStyleCnt="7"/>
      <dgm:spPr/>
    </dgm:pt>
    <dgm:pt modelId="{A536E6F1-2E8E-4F5C-8A79-9A578CFAA43F}" type="pres">
      <dgm:prSet presAssocID="{2CD80BFB-5917-4CB5-A425-87D20965ECF6}" presName="vert1" presStyleCnt="0"/>
      <dgm:spPr/>
    </dgm:pt>
    <dgm:pt modelId="{7241167D-E577-4F46-9E96-9B273BB642CC}" type="pres">
      <dgm:prSet presAssocID="{C1CE1A61-F12F-4FA9-870B-0DBF315E2755}" presName="thickLine" presStyleLbl="alignNode1" presStyleIdx="6" presStyleCnt="7"/>
      <dgm:spPr/>
    </dgm:pt>
    <dgm:pt modelId="{D343BE3C-3109-4E2F-88A8-D5FE045A9689}" type="pres">
      <dgm:prSet presAssocID="{C1CE1A61-F12F-4FA9-870B-0DBF315E2755}" presName="horz1" presStyleCnt="0"/>
      <dgm:spPr/>
    </dgm:pt>
    <dgm:pt modelId="{8AC35E1A-36A2-4611-B386-397B63186E20}" type="pres">
      <dgm:prSet presAssocID="{C1CE1A61-F12F-4FA9-870B-0DBF315E2755}" presName="tx1" presStyleLbl="revTx" presStyleIdx="6" presStyleCnt="7"/>
      <dgm:spPr/>
    </dgm:pt>
    <dgm:pt modelId="{47320840-67DA-4BC6-9135-39652E86ABD6}" type="pres">
      <dgm:prSet presAssocID="{C1CE1A61-F12F-4FA9-870B-0DBF315E2755}" presName="vert1" presStyleCnt="0"/>
      <dgm:spPr/>
    </dgm:pt>
  </dgm:ptLst>
  <dgm:cxnLst>
    <dgm:cxn modelId="{DAE09406-4F5F-4D7C-B30A-B1CBF847F844}" srcId="{39C7E21D-0F41-48C5-9473-D33452AAE758}" destId="{F3637BF7-6573-4CC2-83D0-43B3B336AFC0}" srcOrd="4" destOrd="0" parTransId="{9B2292A2-65C8-440B-A2F1-ED9BEF78A311}" sibTransId="{CD309648-7DF2-4B5A-9977-ABBFEBFDFD81}"/>
    <dgm:cxn modelId="{80A95A3C-32D6-4FE5-B6BC-E356794CC3FE}" type="presOf" srcId="{6BACE693-575B-4899-BF26-828572B85CEC}" destId="{4BB3AC75-7682-4BEC-8104-9A69CC0A56E9}" srcOrd="0" destOrd="0" presId="urn:microsoft.com/office/officeart/2008/layout/LinedList"/>
    <dgm:cxn modelId="{BC473068-D98E-4734-9053-3B6451D2811E}" type="presOf" srcId="{80DC6343-5F57-4367-9A6A-B66C776149F8}" destId="{52F69BCF-72B1-4930-9136-96CDA484936B}" srcOrd="0" destOrd="0" presId="urn:microsoft.com/office/officeart/2008/layout/LinedList"/>
    <dgm:cxn modelId="{27ACB153-7C9C-4849-B505-FFEDC62A2663}" srcId="{39C7E21D-0F41-48C5-9473-D33452AAE758}" destId="{80DC6343-5F57-4367-9A6A-B66C776149F8}" srcOrd="2" destOrd="0" parTransId="{80DFA072-B35B-4412-AE29-671A86A4D14B}" sibTransId="{F8E97243-9DB7-4877-9F97-4A0D08F7D3D2}"/>
    <dgm:cxn modelId="{8434EF56-FB87-492E-B5B8-08264E9CD952}" srcId="{39C7E21D-0F41-48C5-9473-D33452AAE758}" destId="{9F2324CE-91DF-40B4-B4AB-D89F76598828}" srcOrd="3" destOrd="0" parTransId="{B9DD123D-7546-4738-90C1-85BB103B31DE}" sibTransId="{7F6208F9-E9E6-4A8C-9793-8BF7B65D64E4}"/>
    <dgm:cxn modelId="{D402F381-515D-4E8B-A21E-CAB860B6B1B2}" srcId="{39C7E21D-0F41-48C5-9473-D33452AAE758}" destId="{6BACE693-575B-4899-BF26-828572B85CEC}" srcOrd="1" destOrd="0" parTransId="{905371B2-4EF2-4A46-A5A5-B1C126302234}" sibTransId="{69B80086-BCCA-4D51-8D7C-CA60FC83896E}"/>
    <dgm:cxn modelId="{44039D8A-56E2-4ECC-B76B-E2D95702BB0D}" type="presOf" srcId="{5E9BD247-2C19-4E96-9F01-4F4D27463927}" destId="{8B728EE1-CFCD-4B55-8CBA-501F9FCDD69A}" srcOrd="0" destOrd="0" presId="urn:microsoft.com/office/officeart/2008/layout/LinedList"/>
    <dgm:cxn modelId="{23127F8B-DF2C-4F96-94DB-186ADCBF06FD}" type="presOf" srcId="{F3637BF7-6573-4CC2-83D0-43B3B336AFC0}" destId="{92707F74-0A42-481F-8F28-188428264066}" srcOrd="0" destOrd="0" presId="urn:microsoft.com/office/officeart/2008/layout/LinedList"/>
    <dgm:cxn modelId="{09933A97-2163-45F1-A8DD-5D9EF79D7B58}" type="presOf" srcId="{39C7E21D-0F41-48C5-9473-D33452AAE758}" destId="{409FD8AB-5044-4AAD-86F8-1D8CD9B3FF9B}" srcOrd="0" destOrd="0" presId="urn:microsoft.com/office/officeart/2008/layout/LinedList"/>
    <dgm:cxn modelId="{0DEA5697-5742-4991-A5D8-CAF466DA1ED4}" srcId="{39C7E21D-0F41-48C5-9473-D33452AAE758}" destId="{C1CE1A61-F12F-4FA9-870B-0DBF315E2755}" srcOrd="6" destOrd="0" parTransId="{244763E8-A5FE-47BA-BB95-5D264BC3350D}" sibTransId="{4F236BC2-C433-482E-A8EF-FF062E28015D}"/>
    <dgm:cxn modelId="{40D06FAE-14C1-48BB-84F8-BF267FBEAFC6}" type="presOf" srcId="{C1CE1A61-F12F-4FA9-870B-0DBF315E2755}" destId="{8AC35E1A-36A2-4611-B386-397B63186E20}" srcOrd="0" destOrd="0" presId="urn:microsoft.com/office/officeart/2008/layout/LinedList"/>
    <dgm:cxn modelId="{A0981FBE-AA42-417F-92C8-35386563E3D4}" srcId="{39C7E21D-0F41-48C5-9473-D33452AAE758}" destId="{5E9BD247-2C19-4E96-9F01-4F4D27463927}" srcOrd="0" destOrd="0" parTransId="{6C376E75-3310-4555-8EA3-741CA6EE89C2}" sibTransId="{BE2B4B98-9C3F-4FF6-A996-EEF8AF3576DD}"/>
    <dgm:cxn modelId="{74FD59DF-4F56-4E9B-B0E9-5EDE04053EA7}" srcId="{39C7E21D-0F41-48C5-9473-D33452AAE758}" destId="{2CD80BFB-5917-4CB5-A425-87D20965ECF6}" srcOrd="5" destOrd="0" parTransId="{385CD484-D441-4409-900E-42D0CA71BC1A}" sibTransId="{A7AFE55B-651C-449E-9124-194AC591E6C4}"/>
    <dgm:cxn modelId="{90616FE1-3223-472A-9379-781B250B26EE}" type="presOf" srcId="{9F2324CE-91DF-40B4-B4AB-D89F76598828}" destId="{9BDEFC8B-5745-4739-983E-FE74853E46DF}" srcOrd="0" destOrd="0" presId="urn:microsoft.com/office/officeart/2008/layout/LinedList"/>
    <dgm:cxn modelId="{D6C10BF6-D449-48EA-8EC2-AABD9911FD7A}" type="presOf" srcId="{2CD80BFB-5917-4CB5-A425-87D20965ECF6}" destId="{0099E612-2610-4327-9950-3F9665186404}" srcOrd="0" destOrd="0" presId="urn:microsoft.com/office/officeart/2008/layout/LinedList"/>
    <dgm:cxn modelId="{FA6E7C1D-FC66-4DB5-81D5-5A9FAEC660D1}" type="presParOf" srcId="{409FD8AB-5044-4AAD-86F8-1D8CD9B3FF9B}" destId="{BEE27776-80DB-4A4F-8721-73B54324375A}" srcOrd="0" destOrd="0" presId="urn:microsoft.com/office/officeart/2008/layout/LinedList"/>
    <dgm:cxn modelId="{658EFF98-4868-4031-B9F9-61D4C125D52A}" type="presParOf" srcId="{409FD8AB-5044-4AAD-86F8-1D8CD9B3FF9B}" destId="{47CD25F3-35F0-4881-9E9A-076AB180F15A}" srcOrd="1" destOrd="0" presId="urn:microsoft.com/office/officeart/2008/layout/LinedList"/>
    <dgm:cxn modelId="{BC8399D5-3B9E-417A-8C7D-80EF9EE9C6DB}" type="presParOf" srcId="{47CD25F3-35F0-4881-9E9A-076AB180F15A}" destId="{8B728EE1-CFCD-4B55-8CBA-501F9FCDD69A}" srcOrd="0" destOrd="0" presId="urn:microsoft.com/office/officeart/2008/layout/LinedList"/>
    <dgm:cxn modelId="{772AD77C-8171-40E7-A416-56CB7C9259F4}" type="presParOf" srcId="{47CD25F3-35F0-4881-9E9A-076AB180F15A}" destId="{44C6BB73-E2C9-43E1-B6E2-D456E4705BF3}" srcOrd="1" destOrd="0" presId="urn:microsoft.com/office/officeart/2008/layout/LinedList"/>
    <dgm:cxn modelId="{36E8C12D-4900-4CE9-816F-4EAF617331EB}" type="presParOf" srcId="{409FD8AB-5044-4AAD-86F8-1D8CD9B3FF9B}" destId="{D729E8C6-F632-4D2D-B306-85A6056DADB0}" srcOrd="2" destOrd="0" presId="urn:microsoft.com/office/officeart/2008/layout/LinedList"/>
    <dgm:cxn modelId="{D55BB408-CE4F-4697-B5A6-D88A0A26F43C}" type="presParOf" srcId="{409FD8AB-5044-4AAD-86F8-1D8CD9B3FF9B}" destId="{E2293AE0-6A75-49C6-A0FC-9CABCE431818}" srcOrd="3" destOrd="0" presId="urn:microsoft.com/office/officeart/2008/layout/LinedList"/>
    <dgm:cxn modelId="{C7081075-F5AF-4B0D-AE13-131DD56065A4}" type="presParOf" srcId="{E2293AE0-6A75-49C6-A0FC-9CABCE431818}" destId="{4BB3AC75-7682-4BEC-8104-9A69CC0A56E9}" srcOrd="0" destOrd="0" presId="urn:microsoft.com/office/officeart/2008/layout/LinedList"/>
    <dgm:cxn modelId="{8CB88208-4283-4F8E-AE48-95DA0D725559}" type="presParOf" srcId="{E2293AE0-6A75-49C6-A0FC-9CABCE431818}" destId="{F8C09C98-B3C9-4F1D-ACC6-85AD6D4500EF}" srcOrd="1" destOrd="0" presId="urn:microsoft.com/office/officeart/2008/layout/LinedList"/>
    <dgm:cxn modelId="{91BDF38A-ACAF-4211-A8F9-3C7977CAF8BE}" type="presParOf" srcId="{409FD8AB-5044-4AAD-86F8-1D8CD9B3FF9B}" destId="{6218998E-BCF2-4CE8-A973-DAEC176038BD}" srcOrd="4" destOrd="0" presId="urn:microsoft.com/office/officeart/2008/layout/LinedList"/>
    <dgm:cxn modelId="{C2635A9B-4EAF-4EE7-B313-901A8E03E915}" type="presParOf" srcId="{409FD8AB-5044-4AAD-86F8-1D8CD9B3FF9B}" destId="{C94D0AC9-B7B7-4BA6-9BB7-E3DCB8AD47B8}" srcOrd="5" destOrd="0" presId="urn:microsoft.com/office/officeart/2008/layout/LinedList"/>
    <dgm:cxn modelId="{25CB8A01-4D69-4637-B523-AEF7E2C0DDA9}" type="presParOf" srcId="{C94D0AC9-B7B7-4BA6-9BB7-E3DCB8AD47B8}" destId="{52F69BCF-72B1-4930-9136-96CDA484936B}" srcOrd="0" destOrd="0" presId="urn:microsoft.com/office/officeart/2008/layout/LinedList"/>
    <dgm:cxn modelId="{C65C5C79-F506-4488-BB71-A82FC35743CC}" type="presParOf" srcId="{C94D0AC9-B7B7-4BA6-9BB7-E3DCB8AD47B8}" destId="{B89A0145-69C9-47C3-B536-DB87E7D91BDA}" srcOrd="1" destOrd="0" presId="urn:microsoft.com/office/officeart/2008/layout/LinedList"/>
    <dgm:cxn modelId="{31650D57-61DB-4EFF-84D0-FDEF3BFC1083}" type="presParOf" srcId="{409FD8AB-5044-4AAD-86F8-1D8CD9B3FF9B}" destId="{7F2F1E49-1E81-4C5C-AFCB-130009D4B605}" srcOrd="6" destOrd="0" presId="urn:microsoft.com/office/officeart/2008/layout/LinedList"/>
    <dgm:cxn modelId="{8A3EE4FD-3733-4497-8B21-1DBBA31FEC32}" type="presParOf" srcId="{409FD8AB-5044-4AAD-86F8-1D8CD9B3FF9B}" destId="{4C08681D-31E8-4141-9390-EEABC2FC7888}" srcOrd="7" destOrd="0" presId="urn:microsoft.com/office/officeart/2008/layout/LinedList"/>
    <dgm:cxn modelId="{7B0B0A40-63EC-4D20-84BE-C38BE6EA7A02}" type="presParOf" srcId="{4C08681D-31E8-4141-9390-EEABC2FC7888}" destId="{9BDEFC8B-5745-4739-983E-FE74853E46DF}" srcOrd="0" destOrd="0" presId="urn:microsoft.com/office/officeart/2008/layout/LinedList"/>
    <dgm:cxn modelId="{FC497095-429F-4ED7-8645-374CD369EB27}" type="presParOf" srcId="{4C08681D-31E8-4141-9390-EEABC2FC7888}" destId="{D2D775CA-D36B-4AB7-A339-E580A94568C8}" srcOrd="1" destOrd="0" presId="urn:microsoft.com/office/officeart/2008/layout/LinedList"/>
    <dgm:cxn modelId="{A250C497-6ACE-4BDF-8D98-4399D8B0BBB7}" type="presParOf" srcId="{409FD8AB-5044-4AAD-86F8-1D8CD9B3FF9B}" destId="{D1991A35-5088-4D80-8C43-2CC209901315}" srcOrd="8" destOrd="0" presId="urn:microsoft.com/office/officeart/2008/layout/LinedList"/>
    <dgm:cxn modelId="{E4C6AAF1-FF21-465A-882B-74A4D00F832F}" type="presParOf" srcId="{409FD8AB-5044-4AAD-86F8-1D8CD9B3FF9B}" destId="{00622884-9D26-4CA6-9BEE-F528F64B2448}" srcOrd="9" destOrd="0" presId="urn:microsoft.com/office/officeart/2008/layout/LinedList"/>
    <dgm:cxn modelId="{541D4C10-C7F9-4272-B707-EF9ABB6209A1}" type="presParOf" srcId="{00622884-9D26-4CA6-9BEE-F528F64B2448}" destId="{92707F74-0A42-481F-8F28-188428264066}" srcOrd="0" destOrd="0" presId="urn:microsoft.com/office/officeart/2008/layout/LinedList"/>
    <dgm:cxn modelId="{B9E31017-825A-48E4-AADA-3A52B9118522}" type="presParOf" srcId="{00622884-9D26-4CA6-9BEE-F528F64B2448}" destId="{D6FBAEC0-37AD-48E7-A63C-F5712F21C27C}" srcOrd="1" destOrd="0" presId="urn:microsoft.com/office/officeart/2008/layout/LinedList"/>
    <dgm:cxn modelId="{C7150FB7-989B-42FB-95D5-51094D717E86}" type="presParOf" srcId="{409FD8AB-5044-4AAD-86F8-1D8CD9B3FF9B}" destId="{B4722AF9-6FC4-4429-AF77-6AB809216122}" srcOrd="10" destOrd="0" presId="urn:microsoft.com/office/officeart/2008/layout/LinedList"/>
    <dgm:cxn modelId="{A3FE5CC9-FDE5-473D-8661-A2F7FEF17932}" type="presParOf" srcId="{409FD8AB-5044-4AAD-86F8-1D8CD9B3FF9B}" destId="{B2E8A2D6-F1DA-4AC1-BF22-1E8276D47A59}" srcOrd="11" destOrd="0" presId="urn:microsoft.com/office/officeart/2008/layout/LinedList"/>
    <dgm:cxn modelId="{3213B371-A844-419C-A555-3D0F98866458}" type="presParOf" srcId="{B2E8A2D6-F1DA-4AC1-BF22-1E8276D47A59}" destId="{0099E612-2610-4327-9950-3F9665186404}" srcOrd="0" destOrd="0" presId="urn:microsoft.com/office/officeart/2008/layout/LinedList"/>
    <dgm:cxn modelId="{F1AC9A49-26D5-41E9-9503-44E3BD5F21C0}" type="presParOf" srcId="{B2E8A2D6-F1DA-4AC1-BF22-1E8276D47A59}" destId="{A536E6F1-2E8E-4F5C-8A79-9A578CFAA43F}" srcOrd="1" destOrd="0" presId="urn:microsoft.com/office/officeart/2008/layout/LinedList"/>
    <dgm:cxn modelId="{41DFC1D1-9E2D-4A20-9485-B3C46057AA26}" type="presParOf" srcId="{409FD8AB-5044-4AAD-86F8-1D8CD9B3FF9B}" destId="{7241167D-E577-4F46-9E96-9B273BB642CC}" srcOrd="12" destOrd="0" presId="urn:microsoft.com/office/officeart/2008/layout/LinedList"/>
    <dgm:cxn modelId="{B39515E4-54EE-4574-9E3C-4D393111CF01}" type="presParOf" srcId="{409FD8AB-5044-4AAD-86F8-1D8CD9B3FF9B}" destId="{D343BE3C-3109-4E2F-88A8-D5FE045A9689}" srcOrd="13" destOrd="0" presId="urn:microsoft.com/office/officeart/2008/layout/LinedList"/>
    <dgm:cxn modelId="{87B53118-3DD1-4834-9A04-05602E2D7DAE}" type="presParOf" srcId="{D343BE3C-3109-4E2F-88A8-D5FE045A9689}" destId="{8AC35E1A-36A2-4611-B386-397B63186E20}" srcOrd="0" destOrd="0" presId="urn:microsoft.com/office/officeart/2008/layout/LinedList"/>
    <dgm:cxn modelId="{DCB880E4-C6B4-44DF-B292-05246946F746}" type="presParOf" srcId="{D343BE3C-3109-4E2F-88A8-D5FE045A9689}" destId="{47320840-67DA-4BC6-9135-39652E86ABD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81C38E-CB45-44B9-820E-557AF7412D2C}"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04970EC-064E-4785-842D-E212492E6E37}">
      <dgm:prSet/>
      <dgm:spPr/>
      <dgm:t>
        <a:bodyPr/>
        <a:lstStyle/>
        <a:p>
          <a:pPr>
            <a:lnSpc>
              <a:spcPct val="100000"/>
            </a:lnSpc>
          </a:pPr>
          <a:r>
            <a:rPr lang="zh-CN" altLang="en-US" dirty="0"/>
            <a:t>疫情期间个人福利</a:t>
          </a:r>
          <a:endParaRPr lang="en-CA" altLang="zh-CN" dirty="0"/>
        </a:p>
      </dgm:t>
    </dgm:pt>
    <dgm:pt modelId="{FDADD40C-9AC4-41F3-BE84-48A112583FB5}" type="parTrans" cxnId="{78944A90-EBF8-407F-AD5A-0C054A60AAC2}">
      <dgm:prSet/>
      <dgm:spPr/>
      <dgm:t>
        <a:bodyPr/>
        <a:lstStyle/>
        <a:p>
          <a:endParaRPr lang="en-US"/>
        </a:p>
      </dgm:t>
    </dgm:pt>
    <dgm:pt modelId="{D8FA4AB9-8AD1-4EA5-94BB-53D5A8ECC182}" type="sibTrans" cxnId="{78944A90-EBF8-407F-AD5A-0C054A60AAC2}">
      <dgm:prSet/>
      <dgm:spPr/>
      <dgm:t>
        <a:bodyPr/>
        <a:lstStyle/>
        <a:p>
          <a:endParaRPr lang="en-US"/>
        </a:p>
      </dgm:t>
    </dgm:pt>
    <dgm:pt modelId="{8A91018D-740C-4A46-88A4-FC281496096D}">
      <dgm:prSet/>
      <dgm:spPr/>
      <dgm:t>
        <a:bodyPr/>
        <a:lstStyle/>
        <a:p>
          <a:pPr>
            <a:lnSpc>
              <a:spcPct val="100000"/>
            </a:lnSpc>
          </a:pPr>
          <a:r>
            <a:rPr lang="zh-CN" altLang="en-US" dirty="0"/>
            <a:t>疫情期间企业福利</a:t>
          </a:r>
          <a:endParaRPr lang="en-US" dirty="0"/>
        </a:p>
      </dgm:t>
    </dgm:pt>
    <dgm:pt modelId="{37D44748-1FD1-4F45-87AA-0E9CBA8BDF8F}" type="parTrans" cxnId="{8F8D9530-2DAF-43AE-B4B6-2D99660FEAC9}">
      <dgm:prSet/>
      <dgm:spPr/>
      <dgm:t>
        <a:bodyPr/>
        <a:lstStyle/>
        <a:p>
          <a:endParaRPr lang="en-US"/>
        </a:p>
      </dgm:t>
    </dgm:pt>
    <dgm:pt modelId="{7C5C5FE8-7130-43B5-A7EF-0FE19F7F3C9B}" type="sibTrans" cxnId="{8F8D9530-2DAF-43AE-B4B6-2D99660FEAC9}">
      <dgm:prSet/>
      <dgm:spPr/>
      <dgm:t>
        <a:bodyPr/>
        <a:lstStyle/>
        <a:p>
          <a:endParaRPr lang="en-US"/>
        </a:p>
      </dgm:t>
    </dgm:pt>
    <dgm:pt modelId="{8EE30BC2-F58E-4AE2-9742-1050DDFC79FB}">
      <dgm:prSet/>
      <dgm:spPr/>
      <dgm:t>
        <a:bodyPr/>
        <a:lstStyle/>
        <a:p>
          <a:pPr>
            <a:lnSpc>
              <a:spcPct val="100000"/>
            </a:lnSpc>
          </a:pPr>
          <a:r>
            <a:rPr lang="zh-CN" altLang="en-US" dirty="0"/>
            <a:t>其他日常政府福利</a:t>
          </a:r>
          <a:endParaRPr lang="en-CA" altLang="zh-CN" dirty="0"/>
        </a:p>
      </dgm:t>
    </dgm:pt>
    <dgm:pt modelId="{E83A112E-77DB-450D-B028-22457EA65B17}" type="parTrans" cxnId="{B69937F6-66D6-4802-BE45-E769E8E3497E}">
      <dgm:prSet/>
      <dgm:spPr/>
      <dgm:t>
        <a:bodyPr/>
        <a:lstStyle/>
        <a:p>
          <a:endParaRPr lang="en-US"/>
        </a:p>
      </dgm:t>
    </dgm:pt>
    <dgm:pt modelId="{C5A92AE9-D1BE-40A5-BA77-427CF8AC9349}" type="sibTrans" cxnId="{B69937F6-66D6-4802-BE45-E769E8E3497E}">
      <dgm:prSet/>
      <dgm:spPr/>
      <dgm:t>
        <a:bodyPr/>
        <a:lstStyle/>
        <a:p>
          <a:endParaRPr lang="en-US"/>
        </a:p>
      </dgm:t>
    </dgm:pt>
    <dgm:pt modelId="{D87BD39E-E180-4A52-B1B7-5B43ACD65EDB}" type="pres">
      <dgm:prSet presAssocID="{2C81C38E-CB45-44B9-820E-557AF7412D2C}" presName="root" presStyleCnt="0">
        <dgm:presLayoutVars>
          <dgm:dir/>
          <dgm:resizeHandles val="exact"/>
        </dgm:presLayoutVars>
      </dgm:prSet>
      <dgm:spPr/>
    </dgm:pt>
    <dgm:pt modelId="{4F8EEF2A-0605-42D7-986A-9AAD2D306D98}" type="pres">
      <dgm:prSet presAssocID="{304970EC-064E-4785-842D-E212492E6E37}" presName="compNode" presStyleCnt="0"/>
      <dgm:spPr/>
    </dgm:pt>
    <dgm:pt modelId="{9127D794-CA3E-45E6-82E0-0EC70F00C025}" type="pres">
      <dgm:prSet presAssocID="{304970EC-064E-4785-842D-E212492E6E37}" presName="bgRect" presStyleLbl="bgShp" presStyleIdx="0" presStyleCnt="3"/>
      <dgm:spPr/>
    </dgm:pt>
    <dgm:pt modelId="{E4837427-FE43-436F-A779-91D6A047F79F}" type="pres">
      <dgm:prSet presAssocID="{304970EC-064E-4785-842D-E212492E6E3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709954B3-5196-4BBE-A34F-5A6BC80BE8AA}" type="pres">
      <dgm:prSet presAssocID="{304970EC-064E-4785-842D-E212492E6E37}" presName="spaceRect" presStyleCnt="0"/>
      <dgm:spPr/>
    </dgm:pt>
    <dgm:pt modelId="{8A278BA9-A2BF-4370-AAFE-9682E005AABC}" type="pres">
      <dgm:prSet presAssocID="{304970EC-064E-4785-842D-E212492E6E37}" presName="parTx" presStyleLbl="revTx" presStyleIdx="0" presStyleCnt="3">
        <dgm:presLayoutVars>
          <dgm:chMax val="0"/>
          <dgm:chPref val="0"/>
        </dgm:presLayoutVars>
      </dgm:prSet>
      <dgm:spPr/>
    </dgm:pt>
    <dgm:pt modelId="{00553F0E-D390-4E7C-A052-C7616DCA478D}" type="pres">
      <dgm:prSet presAssocID="{D8FA4AB9-8AD1-4EA5-94BB-53D5A8ECC182}" presName="sibTrans" presStyleCnt="0"/>
      <dgm:spPr/>
    </dgm:pt>
    <dgm:pt modelId="{FD3C8E32-8C94-4294-A262-8E1BCC7EF720}" type="pres">
      <dgm:prSet presAssocID="{8A91018D-740C-4A46-88A4-FC281496096D}" presName="compNode" presStyleCnt="0"/>
      <dgm:spPr/>
    </dgm:pt>
    <dgm:pt modelId="{C0A5211C-4B1C-4676-9231-99C1E1BD5BDD}" type="pres">
      <dgm:prSet presAssocID="{8A91018D-740C-4A46-88A4-FC281496096D}" presName="bgRect" presStyleLbl="bgShp" presStyleIdx="1" presStyleCnt="3"/>
      <dgm:spPr/>
    </dgm:pt>
    <dgm:pt modelId="{1011ABED-AE62-4D27-98E3-16676DCC62BF}" type="pres">
      <dgm:prSet presAssocID="{8A91018D-740C-4A46-88A4-FC281496096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vel"/>
        </a:ext>
      </dgm:extLst>
    </dgm:pt>
    <dgm:pt modelId="{847913E7-C7EA-417B-BDA4-5C8EC19D6267}" type="pres">
      <dgm:prSet presAssocID="{8A91018D-740C-4A46-88A4-FC281496096D}" presName="spaceRect" presStyleCnt="0"/>
      <dgm:spPr/>
    </dgm:pt>
    <dgm:pt modelId="{6531A88A-A7D3-4118-B6D6-37597A6C992A}" type="pres">
      <dgm:prSet presAssocID="{8A91018D-740C-4A46-88A4-FC281496096D}" presName="parTx" presStyleLbl="revTx" presStyleIdx="1" presStyleCnt="3">
        <dgm:presLayoutVars>
          <dgm:chMax val="0"/>
          <dgm:chPref val="0"/>
        </dgm:presLayoutVars>
      </dgm:prSet>
      <dgm:spPr/>
    </dgm:pt>
    <dgm:pt modelId="{EF2264D4-2DE0-49FE-A9A0-B2F91AEBAA99}" type="pres">
      <dgm:prSet presAssocID="{7C5C5FE8-7130-43B5-A7EF-0FE19F7F3C9B}" presName="sibTrans" presStyleCnt="0"/>
      <dgm:spPr/>
    </dgm:pt>
    <dgm:pt modelId="{60BE0747-3FAF-41F0-929F-7BDA4A0C4F79}" type="pres">
      <dgm:prSet presAssocID="{8EE30BC2-F58E-4AE2-9742-1050DDFC79FB}" presName="compNode" presStyleCnt="0"/>
      <dgm:spPr/>
    </dgm:pt>
    <dgm:pt modelId="{8AFF23A1-5033-4320-B61B-7B7530562E43}" type="pres">
      <dgm:prSet presAssocID="{8EE30BC2-F58E-4AE2-9742-1050DDFC79FB}" presName="bgRect" presStyleLbl="bgShp" presStyleIdx="2" presStyleCnt="3"/>
      <dgm:spPr/>
    </dgm:pt>
    <dgm:pt modelId="{BE6EAC29-E21B-4A62-8258-2548EF27463E}" type="pres">
      <dgm:prSet presAssocID="{8EE30BC2-F58E-4AE2-9742-1050DDFC79F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ospital"/>
        </a:ext>
      </dgm:extLst>
    </dgm:pt>
    <dgm:pt modelId="{3C57E4C5-96A9-4956-851D-F70DD62131B4}" type="pres">
      <dgm:prSet presAssocID="{8EE30BC2-F58E-4AE2-9742-1050DDFC79FB}" presName="spaceRect" presStyleCnt="0"/>
      <dgm:spPr/>
    </dgm:pt>
    <dgm:pt modelId="{7B5900A1-F7B5-4E24-95E6-8B600E18C4F5}" type="pres">
      <dgm:prSet presAssocID="{8EE30BC2-F58E-4AE2-9742-1050DDFC79FB}" presName="parTx" presStyleLbl="revTx" presStyleIdx="2" presStyleCnt="3">
        <dgm:presLayoutVars>
          <dgm:chMax val="0"/>
          <dgm:chPref val="0"/>
        </dgm:presLayoutVars>
      </dgm:prSet>
      <dgm:spPr/>
    </dgm:pt>
  </dgm:ptLst>
  <dgm:cxnLst>
    <dgm:cxn modelId="{8F8D9530-2DAF-43AE-B4B6-2D99660FEAC9}" srcId="{2C81C38E-CB45-44B9-820E-557AF7412D2C}" destId="{8A91018D-740C-4A46-88A4-FC281496096D}" srcOrd="1" destOrd="0" parTransId="{37D44748-1FD1-4F45-87AA-0E9CBA8BDF8F}" sibTransId="{7C5C5FE8-7130-43B5-A7EF-0FE19F7F3C9B}"/>
    <dgm:cxn modelId="{249F326C-3105-4773-99D7-74B08A86486F}" type="presOf" srcId="{304970EC-064E-4785-842D-E212492E6E37}" destId="{8A278BA9-A2BF-4370-AAFE-9682E005AABC}" srcOrd="0" destOrd="0" presId="urn:microsoft.com/office/officeart/2018/2/layout/IconVerticalSolidList"/>
    <dgm:cxn modelId="{A7F3C953-DE29-47C3-A9E1-9E39D748B195}" type="presOf" srcId="{8EE30BC2-F58E-4AE2-9742-1050DDFC79FB}" destId="{7B5900A1-F7B5-4E24-95E6-8B600E18C4F5}" srcOrd="0" destOrd="0" presId="urn:microsoft.com/office/officeart/2018/2/layout/IconVerticalSolidList"/>
    <dgm:cxn modelId="{4BCAFF85-7B09-453A-956D-0CE759B1F605}" type="presOf" srcId="{8A91018D-740C-4A46-88A4-FC281496096D}" destId="{6531A88A-A7D3-4118-B6D6-37597A6C992A}" srcOrd="0" destOrd="0" presId="urn:microsoft.com/office/officeart/2018/2/layout/IconVerticalSolidList"/>
    <dgm:cxn modelId="{78944A90-EBF8-407F-AD5A-0C054A60AAC2}" srcId="{2C81C38E-CB45-44B9-820E-557AF7412D2C}" destId="{304970EC-064E-4785-842D-E212492E6E37}" srcOrd="0" destOrd="0" parTransId="{FDADD40C-9AC4-41F3-BE84-48A112583FB5}" sibTransId="{D8FA4AB9-8AD1-4EA5-94BB-53D5A8ECC182}"/>
    <dgm:cxn modelId="{40817BC1-1B69-4EBA-AFEC-582A464B443D}" type="presOf" srcId="{2C81C38E-CB45-44B9-820E-557AF7412D2C}" destId="{D87BD39E-E180-4A52-B1B7-5B43ACD65EDB}" srcOrd="0" destOrd="0" presId="urn:microsoft.com/office/officeart/2018/2/layout/IconVerticalSolidList"/>
    <dgm:cxn modelId="{B69937F6-66D6-4802-BE45-E769E8E3497E}" srcId="{2C81C38E-CB45-44B9-820E-557AF7412D2C}" destId="{8EE30BC2-F58E-4AE2-9742-1050DDFC79FB}" srcOrd="2" destOrd="0" parTransId="{E83A112E-77DB-450D-B028-22457EA65B17}" sibTransId="{C5A92AE9-D1BE-40A5-BA77-427CF8AC9349}"/>
    <dgm:cxn modelId="{162E5503-D09C-4AB1-AA6E-9AF529116D53}" type="presParOf" srcId="{D87BD39E-E180-4A52-B1B7-5B43ACD65EDB}" destId="{4F8EEF2A-0605-42D7-986A-9AAD2D306D98}" srcOrd="0" destOrd="0" presId="urn:microsoft.com/office/officeart/2018/2/layout/IconVerticalSolidList"/>
    <dgm:cxn modelId="{F44A10E3-2F62-4FB9-B09C-7ED11DF448CC}" type="presParOf" srcId="{4F8EEF2A-0605-42D7-986A-9AAD2D306D98}" destId="{9127D794-CA3E-45E6-82E0-0EC70F00C025}" srcOrd="0" destOrd="0" presId="urn:microsoft.com/office/officeart/2018/2/layout/IconVerticalSolidList"/>
    <dgm:cxn modelId="{3AC87333-DD82-49D5-B775-A0ABFB0BC0F4}" type="presParOf" srcId="{4F8EEF2A-0605-42D7-986A-9AAD2D306D98}" destId="{E4837427-FE43-436F-A779-91D6A047F79F}" srcOrd="1" destOrd="0" presId="urn:microsoft.com/office/officeart/2018/2/layout/IconVerticalSolidList"/>
    <dgm:cxn modelId="{17B6571D-1FBD-4743-9A82-789180873F3E}" type="presParOf" srcId="{4F8EEF2A-0605-42D7-986A-9AAD2D306D98}" destId="{709954B3-5196-4BBE-A34F-5A6BC80BE8AA}" srcOrd="2" destOrd="0" presId="urn:microsoft.com/office/officeart/2018/2/layout/IconVerticalSolidList"/>
    <dgm:cxn modelId="{12D7A8D9-2BA1-442F-B3F8-B95B8696AEDB}" type="presParOf" srcId="{4F8EEF2A-0605-42D7-986A-9AAD2D306D98}" destId="{8A278BA9-A2BF-4370-AAFE-9682E005AABC}" srcOrd="3" destOrd="0" presId="urn:microsoft.com/office/officeart/2018/2/layout/IconVerticalSolidList"/>
    <dgm:cxn modelId="{7203B343-00DD-4236-A28D-98DEEB9CAAD9}" type="presParOf" srcId="{D87BD39E-E180-4A52-B1B7-5B43ACD65EDB}" destId="{00553F0E-D390-4E7C-A052-C7616DCA478D}" srcOrd="1" destOrd="0" presId="urn:microsoft.com/office/officeart/2018/2/layout/IconVerticalSolidList"/>
    <dgm:cxn modelId="{89EFFF21-8340-4D2A-A55E-885465B5DAB5}" type="presParOf" srcId="{D87BD39E-E180-4A52-B1B7-5B43ACD65EDB}" destId="{FD3C8E32-8C94-4294-A262-8E1BCC7EF720}" srcOrd="2" destOrd="0" presId="urn:microsoft.com/office/officeart/2018/2/layout/IconVerticalSolidList"/>
    <dgm:cxn modelId="{D8F29077-91B8-4182-A9EE-4FBD7EDA413F}" type="presParOf" srcId="{FD3C8E32-8C94-4294-A262-8E1BCC7EF720}" destId="{C0A5211C-4B1C-4676-9231-99C1E1BD5BDD}" srcOrd="0" destOrd="0" presId="urn:microsoft.com/office/officeart/2018/2/layout/IconVerticalSolidList"/>
    <dgm:cxn modelId="{06318345-A9A5-42C4-9F07-1FA90E38A123}" type="presParOf" srcId="{FD3C8E32-8C94-4294-A262-8E1BCC7EF720}" destId="{1011ABED-AE62-4D27-98E3-16676DCC62BF}" srcOrd="1" destOrd="0" presId="urn:microsoft.com/office/officeart/2018/2/layout/IconVerticalSolidList"/>
    <dgm:cxn modelId="{8CD98B40-9315-4E72-B3D7-F6259DFE9C36}" type="presParOf" srcId="{FD3C8E32-8C94-4294-A262-8E1BCC7EF720}" destId="{847913E7-C7EA-417B-BDA4-5C8EC19D6267}" srcOrd="2" destOrd="0" presId="urn:microsoft.com/office/officeart/2018/2/layout/IconVerticalSolidList"/>
    <dgm:cxn modelId="{DE94F39C-927B-4275-B26C-2D10E0B17E7B}" type="presParOf" srcId="{FD3C8E32-8C94-4294-A262-8E1BCC7EF720}" destId="{6531A88A-A7D3-4118-B6D6-37597A6C992A}" srcOrd="3" destOrd="0" presId="urn:microsoft.com/office/officeart/2018/2/layout/IconVerticalSolidList"/>
    <dgm:cxn modelId="{933195F8-6AD1-45C0-8EAF-FED91C7786A4}" type="presParOf" srcId="{D87BD39E-E180-4A52-B1B7-5B43ACD65EDB}" destId="{EF2264D4-2DE0-49FE-A9A0-B2F91AEBAA99}" srcOrd="3" destOrd="0" presId="urn:microsoft.com/office/officeart/2018/2/layout/IconVerticalSolidList"/>
    <dgm:cxn modelId="{DC5EB853-39D6-4489-A3E2-C8B167555024}" type="presParOf" srcId="{D87BD39E-E180-4A52-B1B7-5B43ACD65EDB}" destId="{60BE0747-3FAF-41F0-929F-7BDA4A0C4F79}" srcOrd="4" destOrd="0" presId="urn:microsoft.com/office/officeart/2018/2/layout/IconVerticalSolidList"/>
    <dgm:cxn modelId="{CD88B22E-3202-4B6B-B80F-B681C14A9CEA}" type="presParOf" srcId="{60BE0747-3FAF-41F0-929F-7BDA4A0C4F79}" destId="{8AFF23A1-5033-4320-B61B-7B7530562E43}" srcOrd="0" destOrd="0" presId="urn:microsoft.com/office/officeart/2018/2/layout/IconVerticalSolidList"/>
    <dgm:cxn modelId="{575B036E-9331-41F9-B502-BC4FDAC11CA2}" type="presParOf" srcId="{60BE0747-3FAF-41F0-929F-7BDA4A0C4F79}" destId="{BE6EAC29-E21B-4A62-8258-2548EF27463E}" srcOrd="1" destOrd="0" presId="urn:microsoft.com/office/officeart/2018/2/layout/IconVerticalSolidList"/>
    <dgm:cxn modelId="{4D024A9B-5B36-4388-B03C-39637B50F215}" type="presParOf" srcId="{60BE0747-3FAF-41F0-929F-7BDA4A0C4F79}" destId="{3C57E4C5-96A9-4956-851D-F70DD62131B4}" srcOrd="2" destOrd="0" presId="urn:microsoft.com/office/officeart/2018/2/layout/IconVerticalSolidList"/>
    <dgm:cxn modelId="{9E9476A2-2F19-49C8-B57F-47499B0F1E4B}" type="presParOf" srcId="{60BE0747-3FAF-41F0-929F-7BDA4A0C4F79}" destId="{7B5900A1-F7B5-4E24-95E6-8B600E18C4F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7A42F4-5547-424A-945A-B3C0103DC2BE}"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US"/>
        </a:p>
      </dgm:t>
    </dgm:pt>
    <dgm:pt modelId="{0E2D59D9-DF83-454D-930D-F808BAEC034F}">
      <dgm:prSet/>
      <dgm:spPr/>
      <dgm:t>
        <a:bodyPr/>
        <a:lstStyle/>
        <a:p>
          <a:r>
            <a:rPr lang="en-CA" b="1" dirty="0"/>
            <a:t>CCB Canada Children Benefit</a:t>
          </a:r>
        </a:p>
        <a:p>
          <a:r>
            <a:rPr lang="en-CA" b="1" dirty="0"/>
            <a:t> </a:t>
          </a:r>
          <a:r>
            <a:rPr lang="zh-CN" b="1" dirty="0"/>
            <a:t>牛奶金</a:t>
          </a:r>
          <a:endParaRPr lang="en-CA" altLang="zh-CN" b="1" dirty="0"/>
        </a:p>
        <a:p>
          <a:r>
            <a:rPr lang="en-CA" b="1" dirty="0"/>
            <a:t>GST/HST Credit </a:t>
          </a:r>
          <a:r>
            <a:rPr lang="zh-CN" altLang="en-US" b="1" dirty="0"/>
            <a:t>消费税返还</a:t>
          </a:r>
          <a:endParaRPr lang="en-US" dirty="0"/>
        </a:p>
      </dgm:t>
    </dgm:pt>
    <dgm:pt modelId="{B2FE19AD-386E-4393-9913-EE49E0A50EE8}" type="parTrans" cxnId="{12D56464-969F-43B3-A43A-A45DB29E9025}">
      <dgm:prSet/>
      <dgm:spPr/>
      <dgm:t>
        <a:bodyPr/>
        <a:lstStyle/>
        <a:p>
          <a:endParaRPr lang="en-US"/>
        </a:p>
      </dgm:t>
    </dgm:pt>
    <dgm:pt modelId="{9824D359-05D1-45AF-B4EA-1B94903F02C2}" type="sibTrans" cxnId="{12D56464-969F-43B3-A43A-A45DB29E9025}">
      <dgm:prSet/>
      <dgm:spPr/>
      <dgm:t>
        <a:bodyPr/>
        <a:lstStyle/>
        <a:p>
          <a:endParaRPr lang="en-US"/>
        </a:p>
      </dgm:t>
    </dgm:pt>
    <dgm:pt modelId="{0B6C264E-734E-4C5B-80BB-DB35FE4AFE61}">
      <dgm:prSet custT="1"/>
      <dgm:spPr/>
      <dgm:t>
        <a:bodyPr/>
        <a:lstStyle/>
        <a:p>
          <a:pPr marL="171450" lvl="1" indent="-171450" algn="l" defTabSz="800100">
            <a:lnSpc>
              <a:spcPct val="90000"/>
            </a:lnSpc>
            <a:spcBef>
              <a:spcPct val="0"/>
            </a:spcBef>
            <a:spcAft>
              <a:spcPct val="15000"/>
            </a:spcAft>
            <a:buChar char="•"/>
          </a:pPr>
          <a:r>
            <a:rPr lang="zh-CN" sz="1800" b="1" kern="1200" dirty="0">
              <a:solidFill>
                <a:prstClr val="black">
                  <a:lumMod val="75000"/>
                  <a:lumOff val="25000"/>
                </a:prstClr>
              </a:solidFill>
              <a:latin typeface="Calibri" panose="020F0502020204030204"/>
              <a:ea typeface="等线" panose="02010600030101010101" pitchFamily="2" charset="-122"/>
              <a:cs typeface="+mn-cs"/>
            </a:rPr>
            <a:t>第一次申请一般需要提交三年收入（按每年平均汇率计算</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加</a:t>
          </a:r>
          <a:r>
            <a:rPr lang="zh-CN" sz="1800" b="1" kern="1200" dirty="0">
              <a:solidFill>
                <a:prstClr val="black">
                  <a:lumMod val="75000"/>
                  <a:lumOff val="25000"/>
                </a:prstClr>
              </a:solidFill>
              <a:latin typeface="Calibri" panose="020F0502020204030204"/>
              <a:ea typeface="等线" panose="02010600030101010101" pitchFamily="2" charset="-122"/>
              <a:cs typeface="+mn-cs"/>
            </a:rPr>
            <a:t>币收入）；</a:t>
          </a:r>
          <a:endParaRPr lang="en-US" sz="1800" b="1" kern="1200" dirty="0">
            <a:solidFill>
              <a:prstClr val="black">
                <a:lumMod val="75000"/>
                <a:lumOff val="25000"/>
              </a:prstClr>
            </a:solidFill>
            <a:latin typeface="Calibri" panose="020F0502020204030204"/>
            <a:ea typeface="等线" panose="02010600030101010101" pitchFamily="2" charset="-122"/>
            <a:cs typeface="+mn-cs"/>
          </a:endParaRPr>
        </a:p>
      </dgm:t>
    </dgm:pt>
    <dgm:pt modelId="{5E03AB1A-F0B7-4AC9-8A2D-C61CC1C0B7B7}" type="parTrans" cxnId="{B89E7EAC-1161-46EA-B37A-8B2BFAC82703}">
      <dgm:prSet/>
      <dgm:spPr/>
      <dgm:t>
        <a:bodyPr/>
        <a:lstStyle/>
        <a:p>
          <a:endParaRPr lang="en-US"/>
        </a:p>
      </dgm:t>
    </dgm:pt>
    <dgm:pt modelId="{099947AB-D828-4A44-88B5-B8B92E9D65C8}" type="sibTrans" cxnId="{B89E7EAC-1161-46EA-B37A-8B2BFAC82703}">
      <dgm:prSet/>
      <dgm:spPr/>
      <dgm:t>
        <a:bodyPr/>
        <a:lstStyle/>
        <a:p>
          <a:endParaRPr lang="en-US"/>
        </a:p>
      </dgm:t>
    </dgm:pt>
    <dgm:pt modelId="{CF025236-9081-4FD6-829E-266A44C0E90D}">
      <dgm:prSet custT="1"/>
      <dgm:spPr/>
      <dgm:t>
        <a:bodyPr/>
        <a:lstStyle/>
        <a:p>
          <a:pPr marL="171450" lvl="1" indent="-171450" algn="l" defTabSz="800100">
            <a:lnSpc>
              <a:spcPct val="90000"/>
            </a:lnSpc>
            <a:spcBef>
              <a:spcPct val="0"/>
            </a:spcBef>
            <a:spcAft>
              <a:spcPct val="15000"/>
            </a:spcAft>
            <a:buChar char="•"/>
          </a:pPr>
          <a:r>
            <a:rPr lang="zh-CN" sz="1800" b="1" kern="1200" dirty="0">
              <a:solidFill>
                <a:prstClr val="black">
                  <a:lumMod val="75000"/>
                  <a:lumOff val="25000"/>
                </a:prstClr>
              </a:solidFill>
              <a:latin typeface="Calibri" panose="020F0502020204030204"/>
              <a:ea typeface="等线" panose="02010600030101010101" pitchFamily="2" charset="-122"/>
              <a:cs typeface="+mn-cs"/>
            </a:rPr>
            <a:t>一方非税务居民，也需提供海外收入；</a:t>
          </a:r>
          <a:endParaRPr lang="en-US" sz="1800" b="1" kern="1200" dirty="0">
            <a:solidFill>
              <a:prstClr val="black">
                <a:lumMod val="75000"/>
                <a:lumOff val="25000"/>
              </a:prstClr>
            </a:solidFill>
            <a:latin typeface="Calibri" panose="020F0502020204030204"/>
            <a:ea typeface="等线" panose="02010600030101010101" pitchFamily="2" charset="-122"/>
            <a:cs typeface="+mn-cs"/>
          </a:endParaRPr>
        </a:p>
      </dgm:t>
    </dgm:pt>
    <dgm:pt modelId="{1962FEEA-4570-4517-BB32-08B3231A903F}" type="parTrans" cxnId="{C529D249-1C87-44F4-91DB-A7CCC4F1912D}">
      <dgm:prSet/>
      <dgm:spPr/>
      <dgm:t>
        <a:bodyPr/>
        <a:lstStyle/>
        <a:p>
          <a:endParaRPr lang="en-US"/>
        </a:p>
      </dgm:t>
    </dgm:pt>
    <dgm:pt modelId="{8DF84607-3E16-4EEF-B7DE-B6151FA963F1}" type="sibTrans" cxnId="{C529D249-1C87-44F4-91DB-A7CCC4F1912D}">
      <dgm:prSet/>
      <dgm:spPr/>
      <dgm:t>
        <a:bodyPr/>
        <a:lstStyle/>
        <a:p>
          <a:endParaRPr lang="en-US"/>
        </a:p>
      </dgm:t>
    </dgm:pt>
    <dgm:pt modelId="{B5F6F97C-9284-4333-982E-8DB373EEA859}">
      <dgm:prSet/>
      <dgm:spPr/>
      <dgm:t>
        <a:bodyPr/>
        <a:lstStyle/>
        <a:p>
          <a:r>
            <a:rPr lang="en-CA" b="1" dirty="0"/>
            <a:t>EI Employment Insurance </a:t>
          </a:r>
          <a:r>
            <a:rPr lang="zh-CN" b="1" dirty="0"/>
            <a:t>就业保险（失业金）</a:t>
          </a:r>
          <a:endParaRPr lang="en-US" dirty="0"/>
        </a:p>
      </dgm:t>
    </dgm:pt>
    <dgm:pt modelId="{72FD8C46-E9DB-4CF1-AA1E-02FB76DFF61A}" type="parTrans" cxnId="{FB429B12-6B25-488D-881E-ACA818E5A716}">
      <dgm:prSet/>
      <dgm:spPr/>
      <dgm:t>
        <a:bodyPr/>
        <a:lstStyle/>
        <a:p>
          <a:endParaRPr lang="en-US"/>
        </a:p>
      </dgm:t>
    </dgm:pt>
    <dgm:pt modelId="{7309314E-D1DA-4906-9DCA-5BF127F685DC}" type="sibTrans" cxnId="{FB429B12-6B25-488D-881E-ACA818E5A716}">
      <dgm:prSet/>
      <dgm:spPr/>
      <dgm:t>
        <a:bodyPr/>
        <a:lstStyle/>
        <a:p>
          <a:endParaRPr lang="en-US"/>
        </a:p>
      </dgm:t>
    </dgm:pt>
    <dgm:pt modelId="{F5BC01EB-CB23-4DF4-BA1D-4AA5D195E784}">
      <dgm:prSet custT="1"/>
      <dgm:spPr/>
      <dgm:t>
        <a:bodyPr/>
        <a:lstStyle/>
        <a:p>
          <a:r>
            <a:rPr lang="zh-CN" sz="1800" b="1" dirty="0">
              <a:solidFill>
                <a:schemeClr val="tx1">
                  <a:lumMod val="75000"/>
                  <a:lumOff val="25000"/>
                </a:schemeClr>
              </a:solidFill>
            </a:rPr>
            <a:t>雇主与员工每月分别缴纳（雇员</a:t>
          </a:r>
          <a:r>
            <a:rPr lang="en-US" sz="1800" b="1" dirty="0">
              <a:solidFill>
                <a:schemeClr val="tx1">
                  <a:lumMod val="75000"/>
                  <a:lumOff val="25000"/>
                </a:schemeClr>
              </a:solidFill>
            </a:rPr>
            <a:t>1.62%</a:t>
          </a:r>
          <a:r>
            <a:rPr lang="zh-CN" sz="1800" b="1" dirty="0">
              <a:solidFill>
                <a:schemeClr val="tx1">
                  <a:lumMod val="75000"/>
                  <a:lumOff val="25000"/>
                </a:schemeClr>
              </a:solidFill>
            </a:rPr>
            <a:t>）；</a:t>
          </a:r>
          <a:endParaRPr lang="en-US" sz="1800" dirty="0">
            <a:solidFill>
              <a:schemeClr val="tx1">
                <a:lumMod val="75000"/>
                <a:lumOff val="25000"/>
              </a:schemeClr>
            </a:solidFill>
          </a:endParaRPr>
        </a:p>
      </dgm:t>
    </dgm:pt>
    <dgm:pt modelId="{8604E530-6128-4252-9ACA-C5792A16E7B0}" type="parTrans" cxnId="{456607FF-154A-400D-9240-FCD359330ADA}">
      <dgm:prSet/>
      <dgm:spPr/>
      <dgm:t>
        <a:bodyPr/>
        <a:lstStyle/>
        <a:p>
          <a:endParaRPr lang="en-US"/>
        </a:p>
      </dgm:t>
    </dgm:pt>
    <dgm:pt modelId="{E9490295-4926-40F5-A61F-998E53B9585C}" type="sibTrans" cxnId="{456607FF-154A-400D-9240-FCD359330ADA}">
      <dgm:prSet/>
      <dgm:spPr/>
      <dgm:t>
        <a:bodyPr/>
        <a:lstStyle/>
        <a:p>
          <a:endParaRPr lang="en-US"/>
        </a:p>
      </dgm:t>
    </dgm:pt>
    <dgm:pt modelId="{C7706066-0F17-4B72-B53E-E23B2D588585}">
      <dgm:prSet custT="1"/>
      <dgm:spPr/>
      <dgm:t>
        <a:bodyPr/>
        <a:lstStyle/>
        <a:p>
          <a:r>
            <a:rPr lang="en-US" sz="1800" b="1" dirty="0">
              <a:solidFill>
                <a:schemeClr val="tx1">
                  <a:lumMod val="75000"/>
                  <a:lumOff val="25000"/>
                </a:schemeClr>
              </a:solidFill>
            </a:rPr>
            <a:t>52</a:t>
          </a:r>
          <a:r>
            <a:rPr lang="zh-CN" sz="1800" b="1" dirty="0">
              <a:solidFill>
                <a:schemeClr val="tx1">
                  <a:lumMod val="75000"/>
                  <a:lumOff val="25000"/>
                </a:schemeClr>
              </a:solidFill>
            </a:rPr>
            <a:t>周内工作满</a:t>
          </a:r>
          <a:r>
            <a:rPr lang="en-US" sz="1800" b="1" dirty="0">
              <a:solidFill>
                <a:schemeClr val="tx1">
                  <a:lumMod val="75000"/>
                  <a:lumOff val="25000"/>
                </a:schemeClr>
              </a:solidFill>
            </a:rPr>
            <a:t>910</a:t>
          </a:r>
          <a:r>
            <a:rPr lang="zh-CN" sz="1800" b="1" dirty="0">
              <a:solidFill>
                <a:schemeClr val="tx1">
                  <a:lumMod val="75000"/>
                  <a:lumOff val="25000"/>
                </a:schemeClr>
              </a:solidFill>
            </a:rPr>
            <a:t>小时（特殊情况</a:t>
          </a:r>
          <a:r>
            <a:rPr lang="en-US" sz="1800" b="1" dirty="0">
              <a:solidFill>
                <a:schemeClr val="tx1">
                  <a:lumMod val="75000"/>
                  <a:lumOff val="25000"/>
                </a:schemeClr>
              </a:solidFill>
            </a:rPr>
            <a:t>600</a:t>
          </a:r>
          <a:r>
            <a:rPr lang="zh-CN" sz="1800" b="1" dirty="0">
              <a:solidFill>
                <a:schemeClr val="tx1">
                  <a:lumMod val="75000"/>
                  <a:lumOff val="25000"/>
                </a:schemeClr>
              </a:solidFill>
            </a:rPr>
            <a:t>个小时）；</a:t>
          </a:r>
          <a:endParaRPr lang="en-US" sz="1800" dirty="0">
            <a:solidFill>
              <a:schemeClr val="tx1">
                <a:lumMod val="75000"/>
                <a:lumOff val="25000"/>
              </a:schemeClr>
            </a:solidFill>
          </a:endParaRPr>
        </a:p>
      </dgm:t>
    </dgm:pt>
    <dgm:pt modelId="{43BC9762-E6AC-4B6E-9DC3-83AB63B4F8D6}" type="parTrans" cxnId="{A389A50A-02C1-4F5E-AC45-CBA5F15D7A88}">
      <dgm:prSet/>
      <dgm:spPr/>
      <dgm:t>
        <a:bodyPr/>
        <a:lstStyle/>
        <a:p>
          <a:endParaRPr lang="en-US"/>
        </a:p>
      </dgm:t>
    </dgm:pt>
    <dgm:pt modelId="{1EF9062F-D5A9-4E2E-9839-5022EEF072CB}" type="sibTrans" cxnId="{A389A50A-02C1-4F5E-AC45-CBA5F15D7A88}">
      <dgm:prSet/>
      <dgm:spPr/>
      <dgm:t>
        <a:bodyPr/>
        <a:lstStyle/>
        <a:p>
          <a:endParaRPr lang="en-US"/>
        </a:p>
      </dgm:t>
    </dgm:pt>
    <dgm:pt modelId="{2E53D3BD-A47B-40AF-9A32-0B1BBA551D6C}">
      <dgm:prSet custT="1"/>
      <dgm:spPr/>
      <dgm:t>
        <a:bodyPr/>
        <a:lstStyle/>
        <a:p>
          <a:r>
            <a:rPr lang="zh-CN" sz="1800" b="1" dirty="0">
              <a:solidFill>
                <a:schemeClr val="tx1">
                  <a:lumMod val="75000"/>
                  <a:lumOff val="25000"/>
                </a:schemeClr>
              </a:solidFill>
            </a:rPr>
            <a:t>非过错离职</a:t>
          </a:r>
          <a:r>
            <a:rPr lang="en-US" sz="1800" b="1" dirty="0">
              <a:solidFill>
                <a:schemeClr val="tx1">
                  <a:lumMod val="75000"/>
                  <a:lumOff val="25000"/>
                </a:schemeClr>
              </a:solidFill>
            </a:rPr>
            <a:t>2</a:t>
          </a:r>
          <a:r>
            <a:rPr lang="zh-CN" sz="1800" b="1" dirty="0">
              <a:solidFill>
                <a:schemeClr val="tx1">
                  <a:lumMod val="75000"/>
                  <a:lumOff val="25000"/>
                </a:schemeClr>
              </a:solidFill>
            </a:rPr>
            <a:t>周后；</a:t>
          </a:r>
          <a:endParaRPr lang="en-US" sz="1800" dirty="0">
            <a:solidFill>
              <a:schemeClr val="tx1">
                <a:lumMod val="75000"/>
                <a:lumOff val="25000"/>
              </a:schemeClr>
            </a:solidFill>
          </a:endParaRPr>
        </a:p>
      </dgm:t>
    </dgm:pt>
    <dgm:pt modelId="{D1B06BAA-E80F-4FA5-936A-27A09068B7E7}" type="parTrans" cxnId="{802EF892-58FD-4D96-A56F-A211DAF7E22A}">
      <dgm:prSet/>
      <dgm:spPr/>
      <dgm:t>
        <a:bodyPr/>
        <a:lstStyle/>
        <a:p>
          <a:endParaRPr lang="en-US"/>
        </a:p>
      </dgm:t>
    </dgm:pt>
    <dgm:pt modelId="{CFAEFE65-5488-4A86-891F-BD9B326D9FC4}" type="sibTrans" cxnId="{802EF892-58FD-4D96-A56F-A211DAF7E22A}">
      <dgm:prSet/>
      <dgm:spPr/>
      <dgm:t>
        <a:bodyPr/>
        <a:lstStyle/>
        <a:p>
          <a:endParaRPr lang="en-US"/>
        </a:p>
      </dgm:t>
    </dgm:pt>
    <dgm:pt modelId="{4B45F88F-0568-4192-972B-73F694EB903A}">
      <dgm:prSet custT="1"/>
      <dgm:spPr/>
      <dgm:t>
        <a:bodyPr/>
        <a:lstStyle/>
        <a:p>
          <a:r>
            <a:rPr lang="zh-CN" sz="1800" b="1" dirty="0">
              <a:solidFill>
                <a:schemeClr val="tx1">
                  <a:lumMod val="75000"/>
                  <a:lumOff val="25000"/>
                </a:schemeClr>
              </a:solidFill>
            </a:rPr>
            <a:t>个人平均收入</a:t>
          </a:r>
          <a:r>
            <a:rPr lang="en-US" sz="1800" b="1" dirty="0">
              <a:solidFill>
                <a:schemeClr val="tx1">
                  <a:lumMod val="75000"/>
                  <a:lumOff val="25000"/>
                </a:schemeClr>
              </a:solidFill>
            </a:rPr>
            <a:t>55%</a:t>
          </a:r>
          <a:r>
            <a:rPr lang="zh-CN" sz="1800" b="1" dirty="0">
              <a:solidFill>
                <a:schemeClr val="tx1">
                  <a:lumMod val="75000"/>
                  <a:lumOff val="25000"/>
                </a:schemeClr>
              </a:solidFill>
            </a:rPr>
            <a:t>，最高</a:t>
          </a:r>
          <a:r>
            <a:rPr lang="en-CA" sz="1800" b="1" dirty="0">
              <a:solidFill>
                <a:schemeClr val="tx1">
                  <a:lumMod val="75000"/>
                  <a:lumOff val="25000"/>
                </a:schemeClr>
              </a:solidFill>
            </a:rPr>
            <a:t>$562/</a:t>
          </a:r>
          <a:r>
            <a:rPr lang="zh-CN" sz="1800" b="1" dirty="0">
              <a:solidFill>
                <a:schemeClr val="tx1">
                  <a:lumMod val="75000"/>
                  <a:lumOff val="25000"/>
                </a:schemeClr>
              </a:solidFill>
            </a:rPr>
            <a:t>周</a:t>
          </a:r>
          <a:endParaRPr lang="en-US" sz="1800" dirty="0">
            <a:solidFill>
              <a:schemeClr val="tx1">
                <a:lumMod val="75000"/>
                <a:lumOff val="25000"/>
              </a:schemeClr>
            </a:solidFill>
          </a:endParaRPr>
        </a:p>
      </dgm:t>
    </dgm:pt>
    <dgm:pt modelId="{739B05FE-02DD-43B2-8C67-9147C85F1DAC}" type="parTrans" cxnId="{2937ED7B-6E7E-401F-A273-41445548C41A}">
      <dgm:prSet/>
      <dgm:spPr/>
      <dgm:t>
        <a:bodyPr/>
        <a:lstStyle/>
        <a:p>
          <a:endParaRPr lang="en-US"/>
        </a:p>
      </dgm:t>
    </dgm:pt>
    <dgm:pt modelId="{3B32DB6F-92DB-4853-B07E-683A2DDCB0D2}" type="sibTrans" cxnId="{2937ED7B-6E7E-401F-A273-41445548C41A}">
      <dgm:prSet/>
      <dgm:spPr/>
      <dgm:t>
        <a:bodyPr/>
        <a:lstStyle/>
        <a:p>
          <a:endParaRPr lang="en-US"/>
        </a:p>
      </dgm:t>
    </dgm:pt>
    <dgm:pt modelId="{38F85C15-C688-4E43-86E6-A7240BD2484A}">
      <dgm:prSet custT="1"/>
      <dgm:spPr/>
      <dgm:t>
        <a:bodyPr/>
        <a:lstStyle/>
        <a:p>
          <a:r>
            <a:rPr lang="zh-CN" sz="1800" b="1" dirty="0">
              <a:solidFill>
                <a:schemeClr val="tx1">
                  <a:lumMod val="75000"/>
                  <a:lumOff val="25000"/>
                </a:schemeClr>
              </a:solidFill>
            </a:rPr>
            <a:t>可领取</a:t>
          </a:r>
          <a:r>
            <a:rPr lang="en-US" sz="1800" b="1" dirty="0">
              <a:solidFill>
                <a:schemeClr val="tx1">
                  <a:lumMod val="75000"/>
                  <a:lumOff val="25000"/>
                </a:schemeClr>
              </a:solidFill>
            </a:rPr>
            <a:t>14</a:t>
          </a:r>
          <a:r>
            <a:rPr lang="zh-CN" sz="1800" b="1" dirty="0">
              <a:solidFill>
                <a:schemeClr val="tx1">
                  <a:lumMod val="75000"/>
                  <a:lumOff val="25000"/>
                </a:schemeClr>
              </a:solidFill>
            </a:rPr>
            <a:t>周</a:t>
          </a:r>
          <a:r>
            <a:rPr lang="en-US" sz="1800" b="1" dirty="0">
              <a:solidFill>
                <a:schemeClr val="tx1">
                  <a:lumMod val="75000"/>
                  <a:lumOff val="25000"/>
                </a:schemeClr>
              </a:solidFill>
            </a:rPr>
            <a:t>-45</a:t>
          </a:r>
          <a:r>
            <a:rPr lang="zh-CN" sz="1800" b="1" dirty="0">
              <a:solidFill>
                <a:schemeClr val="tx1">
                  <a:lumMod val="75000"/>
                  <a:lumOff val="25000"/>
                </a:schemeClr>
              </a:solidFill>
            </a:rPr>
            <a:t>周</a:t>
          </a:r>
          <a:endParaRPr lang="en-US" sz="1800" dirty="0">
            <a:solidFill>
              <a:schemeClr val="tx1">
                <a:lumMod val="75000"/>
                <a:lumOff val="25000"/>
              </a:schemeClr>
            </a:solidFill>
          </a:endParaRPr>
        </a:p>
      </dgm:t>
    </dgm:pt>
    <dgm:pt modelId="{D63FAEE8-7D7E-4583-A550-15AF665814D4}" type="parTrans" cxnId="{381E11EF-B821-43E0-8EAE-265A98E43482}">
      <dgm:prSet/>
      <dgm:spPr/>
      <dgm:t>
        <a:bodyPr/>
        <a:lstStyle/>
        <a:p>
          <a:endParaRPr lang="en-US"/>
        </a:p>
      </dgm:t>
    </dgm:pt>
    <dgm:pt modelId="{67A1BFC4-813D-4675-90CD-5CE7B6AABEF6}" type="sibTrans" cxnId="{381E11EF-B821-43E0-8EAE-265A98E43482}">
      <dgm:prSet/>
      <dgm:spPr/>
      <dgm:t>
        <a:bodyPr/>
        <a:lstStyle/>
        <a:p>
          <a:endParaRPr lang="en-US"/>
        </a:p>
      </dgm:t>
    </dgm:pt>
    <dgm:pt modelId="{286E1222-166A-4028-AF19-090CCAAFD537}">
      <dgm:prSet custT="1"/>
      <dgm:spPr/>
      <dgm:t>
        <a:bodyPr/>
        <a:lstStyle/>
        <a:p>
          <a:pPr marL="171450" lvl="1" indent="-171450" algn="l" defTabSz="800100">
            <a:lnSpc>
              <a:spcPct val="90000"/>
            </a:lnSpc>
            <a:spcBef>
              <a:spcPct val="0"/>
            </a:spcBef>
            <a:spcAft>
              <a:spcPct val="15000"/>
            </a:spcAft>
            <a:buChar char="•"/>
          </a:pP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家庭收入（</a:t>
          </a:r>
          <a:r>
            <a:rPr lang="en-US" altLang="zh-CN" sz="1800" b="1" kern="1200" dirty="0">
              <a:solidFill>
                <a:prstClr val="black">
                  <a:lumMod val="75000"/>
                  <a:lumOff val="25000"/>
                </a:prstClr>
              </a:solidFill>
              <a:latin typeface="Calibri" panose="020F0502020204030204"/>
              <a:ea typeface="等线" panose="02010600030101010101" pitchFamily="2" charset="-122"/>
              <a:cs typeface="+mn-cs"/>
            </a:rPr>
            <a:t>net income</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a:t>
          </a:r>
          <a:r>
            <a:rPr lang="en-US" altLang="zh-CN" sz="1800" b="1" kern="1200" dirty="0">
              <a:solidFill>
                <a:prstClr val="black">
                  <a:lumMod val="75000"/>
                  <a:lumOff val="25000"/>
                </a:prstClr>
              </a:solidFill>
              <a:latin typeface="Calibri" panose="020F0502020204030204"/>
              <a:ea typeface="等线" panose="02010600030101010101" pitchFamily="2" charset="-122"/>
              <a:cs typeface="+mn-cs"/>
            </a:rPr>
            <a:t>18</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岁以下孩子年龄及数量计算</a:t>
          </a:r>
          <a:r>
            <a:rPr lang="en-CA" altLang="zh-CN" sz="1800" b="1" kern="1200" dirty="0">
              <a:solidFill>
                <a:prstClr val="black">
                  <a:lumMod val="75000"/>
                  <a:lumOff val="25000"/>
                </a:prstClr>
              </a:solidFill>
              <a:latin typeface="Calibri" panose="020F0502020204030204"/>
              <a:ea typeface="等线" panose="02010600030101010101" pitchFamily="2" charset="-122"/>
              <a:cs typeface="+mn-cs"/>
            </a:rPr>
            <a:t>;</a:t>
          </a:r>
          <a:endParaRPr lang="en-US" sz="1800" b="1" kern="1200" dirty="0">
            <a:solidFill>
              <a:prstClr val="black">
                <a:lumMod val="75000"/>
                <a:lumOff val="25000"/>
              </a:prstClr>
            </a:solidFill>
            <a:latin typeface="Calibri" panose="020F0502020204030204"/>
            <a:ea typeface="等线" panose="02010600030101010101" pitchFamily="2" charset="-122"/>
            <a:cs typeface="+mn-cs"/>
          </a:endParaRPr>
        </a:p>
      </dgm:t>
    </dgm:pt>
    <dgm:pt modelId="{2A7C6B41-F603-44AD-BB22-8559D3A734E7}" type="parTrans" cxnId="{49F77EB3-6194-4AD6-BD88-9CA4EC514A62}">
      <dgm:prSet/>
      <dgm:spPr/>
      <dgm:t>
        <a:bodyPr/>
        <a:lstStyle/>
        <a:p>
          <a:endParaRPr lang="en-CA"/>
        </a:p>
      </dgm:t>
    </dgm:pt>
    <dgm:pt modelId="{3477A4D1-2193-4741-8474-1E24946980E3}" type="sibTrans" cxnId="{49F77EB3-6194-4AD6-BD88-9CA4EC514A62}">
      <dgm:prSet/>
      <dgm:spPr/>
      <dgm:t>
        <a:bodyPr/>
        <a:lstStyle/>
        <a:p>
          <a:endParaRPr lang="en-CA"/>
        </a:p>
      </dgm:t>
    </dgm:pt>
    <dgm:pt modelId="{8E8E2017-282B-4A66-9BD5-7AAC651DAAB5}">
      <dgm:prSet custT="1"/>
      <dgm:spPr/>
      <dgm:t>
        <a:bodyPr/>
        <a:lstStyle/>
        <a:p>
          <a:pPr marL="171450" lvl="1" indent="-171450" algn="l" defTabSz="800100">
            <a:lnSpc>
              <a:spcPct val="90000"/>
            </a:lnSpc>
            <a:spcBef>
              <a:spcPct val="0"/>
            </a:spcBef>
            <a:spcAft>
              <a:spcPct val="15000"/>
            </a:spcAft>
            <a:buChar char="•"/>
          </a:pPr>
          <a:r>
            <a:rPr lang="en-US" sz="1800" b="1" kern="1200" dirty="0">
              <a:solidFill>
                <a:prstClr val="black">
                  <a:lumMod val="75000"/>
                  <a:lumOff val="25000"/>
                </a:prstClr>
              </a:solidFill>
              <a:latin typeface="Calibri" panose="020F0502020204030204"/>
              <a:ea typeface="等线" panose="02010600030101010101" pitchFamily="2" charset="-122"/>
              <a:cs typeface="+mn-cs"/>
            </a:rPr>
            <a:t>2019</a:t>
          </a:r>
          <a:r>
            <a:rPr lang="zh-CN" sz="1800" b="1" kern="1200" dirty="0">
              <a:solidFill>
                <a:prstClr val="black">
                  <a:lumMod val="75000"/>
                  <a:lumOff val="25000"/>
                </a:prstClr>
              </a:solidFill>
              <a:latin typeface="Calibri" panose="020F0502020204030204"/>
              <a:ea typeface="等线" panose="02010600030101010101" pitchFamily="2" charset="-122"/>
              <a:cs typeface="+mn-cs"/>
            </a:rPr>
            <a:t>年</a:t>
          </a:r>
          <a:r>
            <a:rPr lang="en-US" sz="1800" b="1" kern="1200" dirty="0">
              <a:solidFill>
                <a:prstClr val="black">
                  <a:lumMod val="75000"/>
                  <a:lumOff val="25000"/>
                </a:prstClr>
              </a:solidFill>
              <a:latin typeface="Calibri" panose="020F0502020204030204"/>
              <a:ea typeface="等线" panose="02010600030101010101" pitchFamily="2" charset="-122"/>
              <a:cs typeface="+mn-cs"/>
            </a:rPr>
            <a:t>7</a:t>
          </a:r>
          <a:r>
            <a:rPr lang="zh-CN" sz="1800" b="1" kern="1200" dirty="0">
              <a:solidFill>
                <a:prstClr val="black">
                  <a:lumMod val="75000"/>
                  <a:lumOff val="25000"/>
                </a:prstClr>
              </a:solidFill>
              <a:latin typeface="Calibri" panose="020F0502020204030204"/>
              <a:ea typeface="等线" panose="02010600030101010101" pitchFamily="2" charset="-122"/>
              <a:cs typeface="+mn-cs"/>
            </a:rPr>
            <a:t>月</a:t>
          </a:r>
          <a:r>
            <a:rPr lang="en-US" sz="1800" b="1" kern="1200" dirty="0">
              <a:solidFill>
                <a:prstClr val="black">
                  <a:lumMod val="75000"/>
                  <a:lumOff val="25000"/>
                </a:prstClr>
              </a:solidFill>
              <a:latin typeface="Calibri" panose="020F0502020204030204"/>
              <a:ea typeface="等线" panose="02010600030101010101" pitchFamily="2" charset="-122"/>
              <a:cs typeface="+mn-cs"/>
            </a:rPr>
            <a:t>-2020</a:t>
          </a:r>
          <a:r>
            <a:rPr lang="zh-CN" sz="1800" b="1" kern="1200" dirty="0">
              <a:solidFill>
                <a:prstClr val="black">
                  <a:lumMod val="75000"/>
                  <a:lumOff val="25000"/>
                </a:prstClr>
              </a:solidFill>
              <a:latin typeface="Calibri" panose="020F0502020204030204"/>
              <a:ea typeface="等线" panose="02010600030101010101" pitchFamily="2" charset="-122"/>
              <a:cs typeface="+mn-cs"/>
            </a:rPr>
            <a:t>年</a:t>
          </a:r>
          <a:r>
            <a:rPr lang="en-CA" altLang="zh-CN" sz="1800" b="1" kern="1200" dirty="0">
              <a:solidFill>
                <a:prstClr val="black">
                  <a:lumMod val="75000"/>
                  <a:lumOff val="25000"/>
                </a:prstClr>
              </a:solidFill>
              <a:latin typeface="Calibri" panose="020F0502020204030204"/>
              <a:ea typeface="等线" panose="02010600030101010101" pitchFamily="2" charset="-122"/>
              <a:cs typeface="+mn-cs"/>
            </a:rPr>
            <a:t>6</a:t>
          </a:r>
          <a:r>
            <a:rPr lang="zh-CN" sz="1800" b="1" kern="1200" dirty="0">
              <a:solidFill>
                <a:prstClr val="black">
                  <a:lumMod val="75000"/>
                  <a:lumOff val="25000"/>
                </a:prstClr>
              </a:solidFill>
              <a:latin typeface="Calibri" panose="020F0502020204030204"/>
              <a:ea typeface="等线" panose="02010600030101010101" pitchFamily="2" charset="-122"/>
              <a:cs typeface="+mn-cs"/>
            </a:rPr>
            <a:t>月</a:t>
          </a:r>
          <a:r>
            <a:rPr lang="en-US" sz="1800" b="1" kern="1200" dirty="0">
              <a:solidFill>
                <a:prstClr val="black">
                  <a:lumMod val="75000"/>
                  <a:lumOff val="25000"/>
                </a:prstClr>
              </a:solidFill>
              <a:latin typeface="Calibri" panose="020F0502020204030204"/>
              <a:ea typeface="等线" panose="02010600030101010101" pitchFamily="2" charset="-122"/>
              <a:cs typeface="+mn-cs"/>
            </a:rPr>
            <a:t>----------2018</a:t>
          </a:r>
          <a:r>
            <a:rPr lang="zh-CN" sz="1800" b="1" kern="1200" dirty="0">
              <a:solidFill>
                <a:prstClr val="black">
                  <a:lumMod val="75000"/>
                  <a:lumOff val="25000"/>
                </a:prstClr>
              </a:solidFill>
              <a:latin typeface="Calibri" panose="020F0502020204030204"/>
              <a:ea typeface="等线" panose="02010600030101010101" pitchFamily="2" charset="-122"/>
              <a:cs typeface="+mn-cs"/>
            </a:rPr>
            <a:t>年</a:t>
          </a:r>
          <a:r>
            <a:rPr lang="en-US" sz="1800" b="1" kern="1200" dirty="0">
              <a:solidFill>
                <a:prstClr val="black">
                  <a:lumMod val="75000"/>
                  <a:lumOff val="25000"/>
                </a:prstClr>
              </a:solidFill>
              <a:latin typeface="Calibri" panose="020F0502020204030204"/>
              <a:ea typeface="等线" panose="02010600030101010101" pitchFamily="2" charset="-122"/>
              <a:cs typeface="+mn-cs"/>
            </a:rPr>
            <a:t>1</a:t>
          </a:r>
          <a:r>
            <a:rPr lang="zh-CN" sz="1800" b="1" kern="1200" dirty="0">
              <a:solidFill>
                <a:prstClr val="black">
                  <a:lumMod val="75000"/>
                  <a:lumOff val="25000"/>
                </a:prstClr>
              </a:solidFill>
              <a:latin typeface="Calibri" panose="020F0502020204030204"/>
              <a:ea typeface="等线" panose="02010600030101010101" pitchFamily="2" charset="-122"/>
              <a:cs typeface="+mn-cs"/>
            </a:rPr>
            <a:t>月</a:t>
          </a:r>
          <a:r>
            <a:rPr lang="en-US" sz="1800" b="1" kern="1200" dirty="0">
              <a:solidFill>
                <a:prstClr val="black">
                  <a:lumMod val="75000"/>
                  <a:lumOff val="25000"/>
                </a:prstClr>
              </a:solidFill>
              <a:latin typeface="Calibri" panose="020F0502020204030204"/>
              <a:ea typeface="等线" panose="02010600030101010101" pitchFamily="2" charset="-122"/>
              <a:cs typeface="+mn-cs"/>
            </a:rPr>
            <a:t>-12</a:t>
          </a:r>
          <a:r>
            <a:rPr lang="zh-CN" sz="1800" b="1" kern="1200" dirty="0">
              <a:solidFill>
                <a:prstClr val="black">
                  <a:lumMod val="75000"/>
                  <a:lumOff val="25000"/>
                </a:prstClr>
              </a:solidFill>
              <a:latin typeface="Calibri" panose="020F0502020204030204"/>
              <a:ea typeface="等线" panose="02010600030101010101" pitchFamily="2" charset="-122"/>
              <a:cs typeface="+mn-cs"/>
            </a:rPr>
            <a:t>月收入；</a:t>
          </a:r>
          <a:endParaRPr lang="en-US" sz="1800" b="1" kern="1200" dirty="0">
            <a:solidFill>
              <a:prstClr val="black">
                <a:lumMod val="75000"/>
                <a:lumOff val="25000"/>
              </a:prstClr>
            </a:solidFill>
            <a:latin typeface="Calibri" panose="020F0502020204030204"/>
            <a:ea typeface="等线" panose="02010600030101010101" pitchFamily="2" charset="-122"/>
            <a:cs typeface="+mn-cs"/>
          </a:endParaRPr>
        </a:p>
      </dgm:t>
    </dgm:pt>
    <dgm:pt modelId="{7CAFF749-C664-4435-8DFF-01AD79A62B31}" type="parTrans" cxnId="{BB3633B2-F2F4-4F3E-82A4-542067249D45}">
      <dgm:prSet/>
      <dgm:spPr/>
      <dgm:t>
        <a:bodyPr/>
        <a:lstStyle/>
        <a:p>
          <a:endParaRPr lang="en-CA"/>
        </a:p>
      </dgm:t>
    </dgm:pt>
    <dgm:pt modelId="{85134320-202A-44C6-81B6-74654D625C3A}" type="sibTrans" cxnId="{BB3633B2-F2F4-4F3E-82A4-542067249D45}">
      <dgm:prSet/>
      <dgm:spPr/>
      <dgm:t>
        <a:bodyPr/>
        <a:lstStyle/>
        <a:p>
          <a:endParaRPr lang="en-CA"/>
        </a:p>
      </dgm:t>
    </dgm:pt>
    <dgm:pt modelId="{3878156A-E200-4BD5-A185-5ABA902D4EA7}" type="pres">
      <dgm:prSet presAssocID="{257A42F4-5547-424A-945A-B3C0103DC2BE}" presName="Name0" presStyleCnt="0">
        <dgm:presLayoutVars>
          <dgm:dir/>
          <dgm:animLvl val="lvl"/>
          <dgm:resizeHandles val="exact"/>
        </dgm:presLayoutVars>
      </dgm:prSet>
      <dgm:spPr/>
    </dgm:pt>
    <dgm:pt modelId="{F72FA103-181E-433A-90D3-8A2054C97BEB}" type="pres">
      <dgm:prSet presAssocID="{0E2D59D9-DF83-454D-930D-F808BAEC034F}" presName="linNode" presStyleCnt="0"/>
      <dgm:spPr/>
    </dgm:pt>
    <dgm:pt modelId="{6B5D4BE7-03B4-419B-8187-24A0DB1C4896}" type="pres">
      <dgm:prSet presAssocID="{0E2D59D9-DF83-454D-930D-F808BAEC034F}" presName="parentText" presStyleLbl="node1" presStyleIdx="0" presStyleCnt="2">
        <dgm:presLayoutVars>
          <dgm:chMax val="1"/>
          <dgm:bulletEnabled val="1"/>
        </dgm:presLayoutVars>
      </dgm:prSet>
      <dgm:spPr/>
    </dgm:pt>
    <dgm:pt modelId="{FABCD5E0-A302-4A43-B0C4-D611AC74479D}" type="pres">
      <dgm:prSet presAssocID="{0E2D59D9-DF83-454D-930D-F808BAEC034F}" presName="descendantText" presStyleLbl="alignAccFollowNode1" presStyleIdx="0" presStyleCnt="2" custScaleX="102457" custScaleY="112866">
        <dgm:presLayoutVars>
          <dgm:bulletEnabled val="1"/>
        </dgm:presLayoutVars>
      </dgm:prSet>
      <dgm:spPr/>
    </dgm:pt>
    <dgm:pt modelId="{E7AF6B4D-F160-4AA8-AF5D-7CF46A5F5FBC}" type="pres">
      <dgm:prSet presAssocID="{9824D359-05D1-45AF-B4EA-1B94903F02C2}" presName="sp" presStyleCnt="0"/>
      <dgm:spPr/>
    </dgm:pt>
    <dgm:pt modelId="{BDC5A332-47AB-4722-B414-3519FF80125D}" type="pres">
      <dgm:prSet presAssocID="{B5F6F97C-9284-4333-982E-8DB373EEA859}" presName="linNode" presStyleCnt="0"/>
      <dgm:spPr/>
    </dgm:pt>
    <dgm:pt modelId="{7616B37A-A112-4631-99FC-635B1327EFB8}" type="pres">
      <dgm:prSet presAssocID="{B5F6F97C-9284-4333-982E-8DB373EEA859}" presName="parentText" presStyleLbl="node1" presStyleIdx="1" presStyleCnt="2" custScaleX="113475" custScaleY="98833">
        <dgm:presLayoutVars>
          <dgm:chMax val="1"/>
          <dgm:bulletEnabled val="1"/>
        </dgm:presLayoutVars>
      </dgm:prSet>
      <dgm:spPr/>
    </dgm:pt>
    <dgm:pt modelId="{C9A6109E-3EC0-4566-BC30-FA70BBF0C95A}" type="pres">
      <dgm:prSet presAssocID="{B5F6F97C-9284-4333-982E-8DB373EEA859}" presName="descendantText" presStyleLbl="alignAccFollowNode1" presStyleIdx="1" presStyleCnt="2" custScaleX="114488" custScaleY="128872">
        <dgm:presLayoutVars>
          <dgm:bulletEnabled val="1"/>
        </dgm:presLayoutVars>
      </dgm:prSet>
      <dgm:spPr/>
    </dgm:pt>
  </dgm:ptLst>
  <dgm:cxnLst>
    <dgm:cxn modelId="{A389A50A-02C1-4F5E-AC45-CBA5F15D7A88}" srcId="{B5F6F97C-9284-4333-982E-8DB373EEA859}" destId="{C7706066-0F17-4B72-B53E-E23B2D588585}" srcOrd="1" destOrd="0" parTransId="{43BC9762-E6AC-4B6E-9DC3-83AB63B4F8D6}" sibTransId="{1EF9062F-D5A9-4E2E-9839-5022EEF072CB}"/>
    <dgm:cxn modelId="{8453260F-E0C9-4365-AF93-3A066D3DC233}" type="presOf" srcId="{CF025236-9081-4FD6-829E-266A44C0E90D}" destId="{FABCD5E0-A302-4A43-B0C4-D611AC74479D}" srcOrd="0" destOrd="3" presId="urn:microsoft.com/office/officeart/2005/8/layout/vList5"/>
    <dgm:cxn modelId="{FB429B12-6B25-488D-881E-ACA818E5A716}" srcId="{257A42F4-5547-424A-945A-B3C0103DC2BE}" destId="{B5F6F97C-9284-4333-982E-8DB373EEA859}" srcOrd="1" destOrd="0" parTransId="{72FD8C46-E9DB-4CF1-AA1E-02FB76DFF61A}" sibTransId="{7309314E-D1DA-4906-9DCA-5BF127F685DC}"/>
    <dgm:cxn modelId="{993C4713-ED98-4224-86C6-B129C058122B}" type="presOf" srcId="{4B45F88F-0568-4192-972B-73F694EB903A}" destId="{C9A6109E-3EC0-4566-BC30-FA70BBF0C95A}" srcOrd="0" destOrd="3" presId="urn:microsoft.com/office/officeart/2005/8/layout/vList5"/>
    <dgm:cxn modelId="{D8C68D2E-D2E9-4352-881F-67F0C86A43DD}" type="presOf" srcId="{C7706066-0F17-4B72-B53E-E23B2D588585}" destId="{C9A6109E-3EC0-4566-BC30-FA70BBF0C95A}" srcOrd="0" destOrd="1" presId="urn:microsoft.com/office/officeart/2005/8/layout/vList5"/>
    <dgm:cxn modelId="{C541F12F-55C6-4311-B9AB-480E019A175E}" type="presOf" srcId="{8E8E2017-282B-4A66-9BD5-7AAC651DAAB5}" destId="{FABCD5E0-A302-4A43-B0C4-D611AC74479D}" srcOrd="0" destOrd="1" presId="urn:microsoft.com/office/officeart/2005/8/layout/vList5"/>
    <dgm:cxn modelId="{6B86845C-2532-40CD-8FF6-3E78547299DB}" type="presOf" srcId="{257A42F4-5547-424A-945A-B3C0103DC2BE}" destId="{3878156A-E200-4BD5-A185-5ABA902D4EA7}" srcOrd="0" destOrd="0" presId="urn:microsoft.com/office/officeart/2005/8/layout/vList5"/>
    <dgm:cxn modelId="{12D56464-969F-43B3-A43A-A45DB29E9025}" srcId="{257A42F4-5547-424A-945A-B3C0103DC2BE}" destId="{0E2D59D9-DF83-454D-930D-F808BAEC034F}" srcOrd="0" destOrd="0" parTransId="{B2FE19AD-386E-4393-9913-EE49E0A50EE8}" sibTransId="{9824D359-05D1-45AF-B4EA-1B94903F02C2}"/>
    <dgm:cxn modelId="{C529D249-1C87-44F4-91DB-A7CCC4F1912D}" srcId="{0E2D59D9-DF83-454D-930D-F808BAEC034F}" destId="{CF025236-9081-4FD6-829E-266A44C0E90D}" srcOrd="3" destOrd="0" parTransId="{1962FEEA-4570-4517-BB32-08B3231A903F}" sibTransId="{8DF84607-3E16-4EEF-B7DE-B6151FA963F1}"/>
    <dgm:cxn modelId="{605B0C73-8D35-4F10-811D-AE44FE501C2C}" type="presOf" srcId="{38F85C15-C688-4E43-86E6-A7240BD2484A}" destId="{C9A6109E-3EC0-4566-BC30-FA70BBF0C95A}" srcOrd="0" destOrd="4" presId="urn:microsoft.com/office/officeart/2005/8/layout/vList5"/>
    <dgm:cxn modelId="{2937ED7B-6E7E-401F-A273-41445548C41A}" srcId="{B5F6F97C-9284-4333-982E-8DB373EEA859}" destId="{4B45F88F-0568-4192-972B-73F694EB903A}" srcOrd="3" destOrd="0" parTransId="{739B05FE-02DD-43B2-8C67-9147C85F1DAC}" sibTransId="{3B32DB6F-92DB-4853-B07E-683A2DDCB0D2}"/>
    <dgm:cxn modelId="{AE471B80-A1B6-4276-8FE5-7F9A78D49857}" type="presOf" srcId="{B5F6F97C-9284-4333-982E-8DB373EEA859}" destId="{7616B37A-A112-4631-99FC-635B1327EFB8}" srcOrd="0" destOrd="0" presId="urn:microsoft.com/office/officeart/2005/8/layout/vList5"/>
    <dgm:cxn modelId="{802EF892-58FD-4D96-A56F-A211DAF7E22A}" srcId="{B5F6F97C-9284-4333-982E-8DB373EEA859}" destId="{2E53D3BD-A47B-40AF-9A32-0B1BBA551D6C}" srcOrd="2" destOrd="0" parTransId="{D1B06BAA-E80F-4FA5-936A-27A09068B7E7}" sibTransId="{CFAEFE65-5488-4A86-891F-BD9B326D9FC4}"/>
    <dgm:cxn modelId="{37CF889B-1122-4FE9-9D25-52427FAA7AA7}" type="presOf" srcId="{F5BC01EB-CB23-4DF4-BA1D-4AA5D195E784}" destId="{C9A6109E-3EC0-4566-BC30-FA70BBF0C95A}" srcOrd="0" destOrd="0" presId="urn:microsoft.com/office/officeart/2005/8/layout/vList5"/>
    <dgm:cxn modelId="{EABAF5A5-554E-4948-B029-62BBD97FA9B4}" type="presOf" srcId="{0B6C264E-734E-4C5B-80BB-DB35FE4AFE61}" destId="{FABCD5E0-A302-4A43-B0C4-D611AC74479D}" srcOrd="0" destOrd="2" presId="urn:microsoft.com/office/officeart/2005/8/layout/vList5"/>
    <dgm:cxn modelId="{B89E7EAC-1161-46EA-B37A-8B2BFAC82703}" srcId="{0E2D59D9-DF83-454D-930D-F808BAEC034F}" destId="{0B6C264E-734E-4C5B-80BB-DB35FE4AFE61}" srcOrd="2" destOrd="0" parTransId="{5E03AB1A-F0B7-4AC9-8A2D-C61CC1C0B7B7}" sibTransId="{099947AB-D828-4A44-88B5-B8B92E9D65C8}"/>
    <dgm:cxn modelId="{CCC0BCAE-619B-419B-B53C-048CC42FCC48}" type="presOf" srcId="{286E1222-166A-4028-AF19-090CCAAFD537}" destId="{FABCD5E0-A302-4A43-B0C4-D611AC74479D}" srcOrd="0" destOrd="0" presId="urn:microsoft.com/office/officeart/2005/8/layout/vList5"/>
    <dgm:cxn modelId="{BB3633B2-F2F4-4F3E-82A4-542067249D45}" srcId="{0E2D59D9-DF83-454D-930D-F808BAEC034F}" destId="{8E8E2017-282B-4A66-9BD5-7AAC651DAAB5}" srcOrd="1" destOrd="0" parTransId="{7CAFF749-C664-4435-8DFF-01AD79A62B31}" sibTransId="{85134320-202A-44C6-81B6-74654D625C3A}"/>
    <dgm:cxn modelId="{49F77EB3-6194-4AD6-BD88-9CA4EC514A62}" srcId="{0E2D59D9-DF83-454D-930D-F808BAEC034F}" destId="{286E1222-166A-4028-AF19-090CCAAFD537}" srcOrd="0" destOrd="0" parTransId="{2A7C6B41-F603-44AD-BB22-8559D3A734E7}" sibTransId="{3477A4D1-2193-4741-8474-1E24946980E3}"/>
    <dgm:cxn modelId="{CA616AB4-C667-4D7B-AFDC-6ADFD0EA8DE0}" type="presOf" srcId="{2E53D3BD-A47B-40AF-9A32-0B1BBA551D6C}" destId="{C9A6109E-3EC0-4566-BC30-FA70BBF0C95A}" srcOrd="0" destOrd="2" presId="urn:microsoft.com/office/officeart/2005/8/layout/vList5"/>
    <dgm:cxn modelId="{84532AE1-BC23-467C-8E15-9C7AE6EAD8DB}" type="presOf" srcId="{0E2D59D9-DF83-454D-930D-F808BAEC034F}" destId="{6B5D4BE7-03B4-419B-8187-24A0DB1C4896}" srcOrd="0" destOrd="0" presId="urn:microsoft.com/office/officeart/2005/8/layout/vList5"/>
    <dgm:cxn modelId="{381E11EF-B821-43E0-8EAE-265A98E43482}" srcId="{B5F6F97C-9284-4333-982E-8DB373EEA859}" destId="{38F85C15-C688-4E43-86E6-A7240BD2484A}" srcOrd="4" destOrd="0" parTransId="{D63FAEE8-7D7E-4583-A550-15AF665814D4}" sibTransId="{67A1BFC4-813D-4675-90CD-5CE7B6AABEF6}"/>
    <dgm:cxn modelId="{456607FF-154A-400D-9240-FCD359330ADA}" srcId="{B5F6F97C-9284-4333-982E-8DB373EEA859}" destId="{F5BC01EB-CB23-4DF4-BA1D-4AA5D195E784}" srcOrd="0" destOrd="0" parTransId="{8604E530-6128-4252-9ACA-C5792A16E7B0}" sibTransId="{E9490295-4926-40F5-A61F-998E53B9585C}"/>
    <dgm:cxn modelId="{42326330-E1BC-4BC7-9B8B-CEEB7A3A053B}" type="presParOf" srcId="{3878156A-E200-4BD5-A185-5ABA902D4EA7}" destId="{F72FA103-181E-433A-90D3-8A2054C97BEB}" srcOrd="0" destOrd="0" presId="urn:microsoft.com/office/officeart/2005/8/layout/vList5"/>
    <dgm:cxn modelId="{384EF77A-B2CC-4A29-8DDC-DA5C1A2B65E2}" type="presParOf" srcId="{F72FA103-181E-433A-90D3-8A2054C97BEB}" destId="{6B5D4BE7-03B4-419B-8187-24A0DB1C4896}" srcOrd="0" destOrd="0" presId="urn:microsoft.com/office/officeart/2005/8/layout/vList5"/>
    <dgm:cxn modelId="{BDA64586-8685-4D4B-A788-E9F14778A17A}" type="presParOf" srcId="{F72FA103-181E-433A-90D3-8A2054C97BEB}" destId="{FABCD5E0-A302-4A43-B0C4-D611AC74479D}" srcOrd="1" destOrd="0" presId="urn:microsoft.com/office/officeart/2005/8/layout/vList5"/>
    <dgm:cxn modelId="{0587C6B6-509B-44E1-B4D1-5A967A395090}" type="presParOf" srcId="{3878156A-E200-4BD5-A185-5ABA902D4EA7}" destId="{E7AF6B4D-F160-4AA8-AF5D-7CF46A5F5FBC}" srcOrd="1" destOrd="0" presId="urn:microsoft.com/office/officeart/2005/8/layout/vList5"/>
    <dgm:cxn modelId="{5DF82E84-6288-46D7-9F83-19A911975EE8}" type="presParOf" srcId="{3878156A-E200-4BD5-A185-5ABA902D4EA7}" destId="{BDC5A332-47AB-4722-B414-3519FF80125D}" srcOrd="2" destOrd="0" presId="urn:microsoft.com/office/officeart/2005/8/layout/vList5"/>
    <dgm:cxn modelId="{8CCD8634-2EAB-4F9F-A5C7-3EE34AB860F7}" type="presParOf" srcId="{BDC5A332-47AB-4722-B414-3519FF80125D}" destId="{7616B37A-A112-4631-99FC-635B1327EFB8}" srcOrd="0" destOrd="0" presId="urn:microsoft.com/office/officeart/2005/8/layout/vList5"/>
    <dgm:cxn modelId="{65669BAD-F045-48D0-B820-DC2AAE59F3E0}" type="presParOf" srcId="{BDC5A332-47AB-4722-B414-3519FF80125D}" destId="{C9A6109E-3EC0-4566-BC30-FA70BBF0C95A}"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7A42F4-5547-424A-945A-B3C0103DC2BE}"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US"/>
        </a:p>
      </dgm:t>
    </dgm:pt>
    <dgm:pt modelId="{0E2D59D9-DF83-454D-930D-F808BAEC034F}">
      <dgm:prSet custT="1"/>
      <dgm:spPr/>
      <dgm:t>
        <a:bodyPr/>
        <a:lstStyle/>
        <a:p>
          <a:pPr marL="0" lvl="0" algn="ctr" defTabSz="933450">
            <a:lnSpc>
              <a:spcPct val="90000"/>
            </a:lnSpc>
            <a:spcBef>
              <a:spcPct val="0"/>
            </a:spcBef>
            <a:spcAft>
              <a:spcPct val="35000"/>
            </a:spcAft>
            <a:buNone/>
          </a:pPr>
          <a:r>
            <a:rPr lang="en-US" altLang="zh-CN" sz="2100" b="1" kern="1200" dirty="0">
              <a:solidFill>
                <a:prstClr val="white"/>
              </a:solidFill>
              <a:latin typeface="Calibri" panose="020F0502020204030204"/>
              <a:ea typeface="+mn-ea"/>
              <a:cs typeface="+mn-cs"/>
            </a:rPr>
            <a:t>Daycare Assistant Program </a:t>
          </a:r>
          <a:r>
            <a:rPr lang="zh-CN" altLang="en-US" sz="2100" b="1" kern="1200" dirty="0">
              <a:solidFill>
                <a:prstClr val="white"/>
              </a:solidFill>
              <a:latin typeface="Calibri" panose="020F0502020204030204"/>
              <a:ea typeface="+mn-ea"/>
              <a:cs typeface="+mn-cs"/>
            </a:rPr>
            <a:t>托儿费补贴</a:t>
          </a:r>
          <a:endParaRPr lang="en-US" sz="2100" b="1" kern="1200" dirty="0">
            <a:solidFill>
              <a:prstClr val="white"/>
            </a:solidFill>
            <a:latin typeface="Calibri" panose="020F0502020204030204"/>
            <a:ea typeface="+mn-ea"/>
            <a:cs typeface="+mn-cs"/>
          </a:endParaRPr>
        </a:p>
      </dgm:t>
    </dgm:pt>
    <dgm:pt modelId="{B2FE19AD-386E-4393-9913-EE49E0A50EE8}" type="parTrans" cxnId="{12D56464-969F-43B3-A43A-A45DB29E9025}">
      <dgm:prSet/>
      <dgm:spPr/>
      <dgm:t>
        <a:bodyPr/>
        <a:lstStyle/>
        <a:p>
          <a:endParaRPr lang="en-US"/>
        </a:p>
      </dgm:t>
    </dgm:pt>
    <dgm:pt modelId="{9824D359-05D1-45AF-B4EA-1B94903F02C2}" type="sibTrans" cxnId="{12D56464-969F-43B3-A43A-A45DB29E9025}">
      <dgm:prSet/>
      <dgm:spPr/>
      <dgm:t>
        <a:bodyPr/>
        <a:lstStyle/>
        <a:p>
          <a:endParaRPr lang="en-US"/>
        </a:p>
      </dgm:t>
    </dgm:pt>
    <dgm:pt modelId="{B5F6F97C-9284-4333-982E-8DB373EEA859}">
      <dgm:prSet custT="1"/>
      <dgm:spPr/>
      <dgm:t>
        <a:bodyPr/>
        <a:lstStyle/>
        <a:p>
          <a:pPr marL="0" lvl="0" indent="0" algn="ctr" defTabSz="933450">
            <a:lnSpc>
              <a:spcPct val="90000"/>
            </a:lnSpc>
            <a:spcBef>
              <a:spcPct val="0"/>
            </a:spcBef>
            <a:spcAft>
              <a:spcPct val="35000"/>
            </a:spcAft>
            <a:buNone/>
          </a:pPr>
          <a:r>
            <a:rPr lang="zh-CN" altLang="en-US" sz="2100" b="1" kern="1200" dirty="0">
              <a:solidFill>
                <a:prstClr val="white"/>
              </a:solidFill>
              <a:latin typeface="Calibri" panose="020F0502020204030204"/>
              <a:ea typeface="等线" panose="02010600030101010101" pitchFamily="2" charset="-122"/>
              <a:cs typeface="+mn-cs"/>
            </a:rPr>
            <a:t>其他福利</a:t>
          </a:r>
          <a:endParaRPr lang="en-US" sz="2100" b="1" kern="1200" dirty="0">
            <a:solidFill>
              <a:prstClr val="white"/>
            </a:solidFill>
            <a:latin typeface="Calibri" panose="020F0502020204030204"/>
            <a:ea typeface="等线" panose="02010600030101010101" pitchFamily="2" charset="-122"/>
            <a:cs typeface="+mn-cs"/>
          </a:endParaRPr>
        </a:p>
      </dgm:t>
    </dgm:pt>
    <dgm:pt modelId="{72FD8C46-E9DB-4CF1-AA1E-02FB76DFF61A}" type="parTrans" cxnId="{FB429B12-6B25-488D-881E-ACA818E5A716}">
      <dgm:prSet/>
      <dgm:spPr/>
      <dgm:t>
        <a:bodyPr/>
        <a:lstStyle/>
        <a:p>
          <a:endParaRPr lang="en-US"/>
        </a:p>
      </dgm:t>
    </dgm:pt>
    <dgm:pt modelId="{7309314E-D1DA-4906-9DCA-5BF127F685DC}" type="sibTrans" cxnId="{FB429B12-6B25-488D-881E-ACA818E5A716}">
      <dgm:prSet/>
      <dgm:spPr/>
      <dgm:t>
        <a:bodyPr/>
        <a:lstStyle/>
        <a:p>
          <a:endParaRPr lang="en-US"/>
        </a:p>
      </dgm:t>
    </dgm:pt>
    <dgm:pt modelId="{F5BC01EB-CB23-4DF4-BA1D-4AA5D195E784}">
      <dgm:prSet custT="1"/>
      <dgm:spPr/>
      <dgm:t>
        <a:bodyPr/>
        <a:lstStyle/>
        <a:p>
          <a:r>
            <a:rPr lang="zh-CN" altLang="en-US" sz="1800" b="1" dirty="0">
              <a:solidFill>
                <a:schemeClr val="tx1">
                  <a:lumMod val="75000"/>
                  <a:lumOff val="25000"/>
                </a:schemeClr>
              </a:solidFill>
            </a:rPr>
            <a:t>多元文化中心英语学习</a:t>
          </a:r>
          <a:r>
            <a:rPr lang="zh-CN" sz="1800" b="1" dirty="0">
              <a:solidFill>
                <a:schemeClr val="tx1">
                  <a:lumMod val="75000"/>
                  <a:lumOff val="25000"/>
                </a:schemeClr>
              </a:solidFill>
            </a:rPr>
            <a:t>；</a:t>
          </a:r>
          <a:endParaRPr lang="en-US" sz="1800" dirty="0">
            <a:solidFill>
              <a:schemeClr val="tx1">
                <a:lumMod val="75000"/>
                <a:lumOff val="25000"/>
              </a:schemeClr>
            </a:solidFill>
          </a:endParaRPr>
        </a:p>
      </dgm:t>
    </dgm:pt>
    <dgm:pt modelId="{8604E530-6128-4252-9ACA-C5792A16E7B0}" type="parTrans" cxnId="{456607FF-154A-400D-9240-FCD359330ADA}">
      <dgm:prSet/>
      <dgm:spPr/>
      <dgm:t>
        <a:bodyPr/>
        <a:lstStyle/>
        <a:p>
          <a:endParaRPr lang="en-US"/>
        </a:p>
      </dgm:t>
    </dgm:pt>
    <dgm:pt modelId="{E9490295-4926-40F5-A61F-998E53B9585C}" type="sibTrans" cxnId="{456607FF-154A-400D-9240-FCD359330ADA}">
      <dgm:prSet/>
      <dgm:spPr/>
      <dgm:t>
        <a:bodyPr/>
        <a:lstStyle/>
        <a:p>
          <a:endParaRPr lang="en-US"/>
        </a:p>
      </dgm:t>
    </dgm:pt>
    <dgm:pt modelId="{C7706066-0F17-4B72-B53E-E23B2D588585}">
      <dgm:prSet custT="1"/>
      <dgm:spPr/>
      <dgm:t>
        <a:bodyPr/>
        <a:lstStyle/>
        <a:p>
          <a:r>
            <a:rPr lang="zh-CN" altLang="en-US" sz="1800" b="1" dirty="0">
              <a:solidFill>
                <a:schemeClr val="tx1">
                  <a:lumMod val="75000"/>
                  <a:lumOff val="25000"/>
                </a:schemeClr>
              </a:solidFill>
            </a:rPr>
            <a:t>就业辅导（</a:t>
          </a:r>
          <a:r>
            <a:rPr lang="en-CA" altLang="zh-CN" sz="1800" b="1" dirty="0">
              <a:solidFill>
                <a:schemeClr val="tx1">
                  <a:lumMod val="75000"/>
                  <a:lumOff val="25000"/>
                </a:schemeClr>
              </a:solidFill>
            </a:rPr>
            <a:t>Employment Counseling) </a:t>
          </a:r>
          <a:r>
            <a:rPr lang="zh-CN" sz="1800" b="1" dirty="0">
              <a:solidFill>
                <a:schemeClr val="tx1">
                  <a:lumMod val="75000"/>
                  <a:lumOff val="25000"/>
                </a:schemeClr>
              </a:solidFill>
            </a:rPr>
            <a:t>；</a:t>
          </a:r>
          <a:endParaRPr lang="en-US" sz="1800" dirty="0">
            <a:solidFill>
              <a:schemeClr val="tx1">
                <a:lumMod val="75000"/>
                <a:lumOff val="25000"/>
              </a:schemeClr>
            </a:solidFill>
          </a:endParaRPr>
        </a:p>
      </dgm:t>
    </dgm:pt>
    <dgm:pt modelId="{43BC9762-E6AC-4B6E-9DC3-83AB63B4F8D6}" type="parTrans" cxnId="{A389A50A-02C1-4F5E-AC45-CBA5F15D7A88}">
      <dgm:prSet/>
      <dgm:spPr/>
      <dgm:t>
        <a:bodyPr/>
        <a:lstStyle/>
        <a:p>
          <a:endParaRPr lang="en-US"/>
        </a:p>
      </dgm:t>
    </dgm:pt>
    <dgm:pt modelId="{1EF9062F-D5A9-4E2E-9839-5022EEF072CB}" type="sibTrans" cxnId="{A389A50A-02C1-4F5E-AC45-CBA5F15D7A88}">
      <dgm:prSet/>
      <dgm:spPr/>
      <dgm:t>
        <a:bodyPr/>
        <a:lstStyle/>
        <a:p>
          <a:endParaRPr lang="en-US"/>
        </a:p>
      </dgm:t>
    </dgm:pt>
    <dgm:pt modelId="{286E1222-166A-4028-AF19-090CCAAFD537}">
      <dgm:prSet custT="1"/>
      <dgm:spPr/>
      <dgm:t>
        <a:bodyPr/>
        <a:lstStyle/>
        <a:p>
          <a:pPr marL="171450" lvl="1" indent="-171450" algn="l" defTabSz="800100">
            <a:lnSpc>
              <a:spcPct val="90000"/>
            </a:lnSpc>
            <a:spcBef>
              <a:spcPct val="0"/>
            </a:spcBef>
            <a:spcAft>
              <a:spcPct val="15000"/>
            </a:spcAft>
            <a:buChar char="•"/>
          </a:pP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家庭收入（</a:t>
          </a:r>
          <a:r>
            <a:rPr lang="en-US" altLang="zh-CN" sz="1800" b="1" kern="1200" dirty="0">
              <a:solidFill>
                <a:prstClr val="black">
                  <a:lumMod val="75000"/>
                  <a:lumOff val="25000"/>
                </a:prstClr>
              </a:solidFill>
              <a:latin typeface="Calibri" panose="020F0502020204030204"/>
              <a:ea typeface="等线" panose="02010600030101010101" pitchFamily="2" charset="-122"/>
              <a:cs typeface="+mn-cs"/>
            </a:rPr>
            <a:t>net income</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）低于</a:t>
          </a:r>
          <a:r>
            <a:rPr lang="en-CA" altLang="zh-CN" sz="1800" b="1" kern="1200" dirty="0">
              <a:solidFill>
                <a:prstClr val="black">
                  <a:lumMod val="75000"/>
                  <a:lumOff val="25000"/>
                </a:prstClr>
              </a:solidFill>
              <a:latin typeface="Calibri" panose="020F0502020204030204"/>
              <a:ea typeface="等线" panose="02010600030101010101" pitchFamily="2" charset="-122"/>
              <a:cs typeface="+mn-cs"/>
            </a:rPr>
            <a:t>$55,000</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的</a:t>
          </a:r>
          <a:r>
            <a:rPr lang="en-CA" altLang="zh-CN" sz="1800" b="1" kern="1200" dirty="0">
              <a:solidFill>
                <a:prstClr val="black">
                  <a:lumMod val="75000"/>
                  <a:lumOff val="25000"/>
                </a:prstClr>
              </a:solidFill>
              <a:latin typeface="Calibri" panose="020F0502020204030204"/>
              <a:ea typeface="等线" panose="02010600030101010101" pitchFamily="2" charset="-122"/>
              <a:cs typeface="+mn-cs"/>
            </a:rPr>
            <a:t>NB</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省双职工、学生或其他情况如残疾居民；</a:t>
          </a:r>
          <a:endParaRPr lang="en-US" sz="1800" b="1" kern="1200" dirty="0">
            <a:solidFill>
              <a:prstClr val="black">
                <a:lumMod val="75000"/>
                <a:lumOff val="25000"/>
              </a:prstClr>
            </a:solidFill>
            <a:latin typeface="Calibri" panose="020F0502020204030204"/>
            <a:ea typeface="等线" panose="02010600030101010101" pitchFamily="2" charset="-122"/>
            <a:cs typeface="+mn-cs"/>
          </a:endParaRPr>
        </a:p>
      </dgm:t>
    </dgm:pt>
    <dgm:pt modelId="{2A7C6B41-F603-44AD-BB22-8559D3A734E7}" type="parTrans" cxnId="{49F77EB3-6194-4AD6-BD88-9CA4EC514A62}">
      <dgm:prSet/>
      <dgm:spPr/>
      <dgm:t>
        <a:bodyPr/>
        <a:lstStyle/>
        <a:p>
          <a:endParaRPr lang="en-CA"/>
        </a:p>
      </dgm:t>
    </dgm:pt>
    <dgm:pt modelId="{3477A4D1-2193-4741-8474-1E24946980E3}" type="sibTrans" cxnId="{49F77EB3-6194-4AD6-BD88-9CA4EC514A62}">
      <dgm:prSet/>
      <dgm:spPr/>
      <dgm:t>
        <a:bodyPr/>
        <a:lstStyle/>
        <a:p>
          <a:endParaRPr lang="en-CA"/>
        </a:p>
      </dgm:t>
    </dgm:pt>
    <dgm:pt modelId="{26A281E3-D399-43A6-AF72-62A32EF500B9}">
      <dgm:prSet custT="1"/>
      <dgm:spPr/>
      <dgm:t>
        <a:bodyPr/>
        <a:lstStyle/>
        <a:p>
          <a:pPr marL="171450" lvl="1" indent="-171450" algn="l" defTabSz="800100">
            <a:lnSpc>
              <a:spcPct val="90000"/>
            </a:lnSpc>
            <a:spcBef>
              <a:spcPct val="0"/>
            </a:spcBef>
            <a:spcAft>
              <a:spcPct val="15000"/>
            </a:spcAft>
            <a:buChar char="•"/>
          </a:pP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孩子</a:t>
          </a:r>
          <a:r>
            <a:rPr lang="en-US" altLang="zh-CN" sz="1800" b="1" kern="1200" dirty="0">
              <a:solidFill>
                <a:prstClr val="black">
                  <a:lumMod val="75000"/>
                  <a:lumOff val="25000"/>
                </a:prstClr>
              </a:solidFill>
              <a:latin typeface="Calibri" panose="020F0502020204030204"/>
              <a:ea typeface="等线" panose="02010600030101010101" pitchFamily="2" charset="-122"/>
              <a:cs typeface="+mn-cs"/>
            </a:rPr>
            <a:t>0-12</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岁在参与该项目的幼儿园或者课后班（</a:t>
          </a:r>
          <a:r>
            <a:rPr lang="en-US" altLang="zh-CN" sz="1800" b="1" kern="1200" dirty="0">
              <a:solidFill>
                <a:prstClr val="black">
                  <a:lumMod val="75000"/>
                  <a:lumOff val="25000"/>
                </a:prstClr>
              </a:solidFill>
              <a:latin typeface="Calibri" panose="020F0502020204030204"/>
              <a:ea typeface="等线" panose="02010600030101010101" pitchFamily="2" charset="-122"/>
              <a:cs typeface="+mn-cs"/>
            </a:rPr>
            <a:t>after school</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）就读</a:t>
          </a:r>
          <a:r>
            <a:rPr lang="zh-CN" sz="1800" b="1" kern="1200" dirty="0">
              <a:solidFill>
                <a:prstClr val="black">
                  <a:lumMod val="75000"/>
                  <a:lumOff val="25000"/>
                </a:prstClr>
              </a:solidFill>
              <a:latin typeface="Calibri" panose="020F0502020204030204"/>
              <a:ea typeface="等线" panose="02010600030101010101" pitchFamily="2" charset="-122"/>
              <a:cs typeface="+mn-cs"/>
            </a:rPr>
            <a:t>；</a:t>
          </a:r>
          <a:endParaRPr lang="en-US" sz="1800" b="1" kern="1200" dirty="0">
            <a:solidFill>
              <a:prstClr val="black">
                <a:lumMod val="75000"/>
                <a:lumOff val="25000"/>
              </a:prstClr>
            </a:solidFill>
            <a:latin typeface="Calibri" panose="020F0502020204030204"/>
            <a:ea typeface="等线" panose="02010600030101010101" pitchFamily="2" charset="-122"/>
            <a:cs typeface="+mn-cs"/>
          </a:endParaRPr>
        </a:p>
      </dgm:t>
    </dgm:pt>
    <dgm:pt modelId="{079CDF23-9E35-4913-893F-D3D46F64E911}" type="parTrans" cxnId="{70063960-05E0-408E-A92C-C207EF305F7B}">
      <dgm:prSet/>
      <dgm:spPr/>
      <dgm:t>
        <a:bodyPr/>
        <a:lstStyle/>
        <a:p>
          <a:endParaRPr lang="en-CA"/>
        </a:p>
      </dgm:t>
    </dgm:pt>
    <dgm:pt modelId="{0DC17285-994D-4B0C-89D7-73F73455DF44}" type="sibTrans" cxnId="{70063960-05E0-408E-A92C-C207EF305F7B}">
      <dgm:prSet/>
      <dgm:spPr/>
      <dgm:t>
        <a:bodyPr/>
        <a:lstStyle/>
        <a:p>
          <a:endParaRPr lang="en-CA"/>
        </a:p>
      </dgm:t>
    </dgm:pt>
    <dgm:pt modelId="{CB0D8368-5652-4C25-B922-9B7BA074A685}">
      <dgm:prSet custT="1"/>
      <dgm:spPr/>
      <dgm:t>
        <a:bodyPr/>
        <a:lstStyle/>
        <a:p>
          <a:pPr marL="171450" lvl="1" indent="-171450" algn="l" defTabSz="800100">
            <a:lnSpc>
              <a:spcPct val="90000"/>
            </a:lnSpc>
            <a:spcBef>
              <a:spcPct val="0"/>
            </a:spcBef>
            <a:spcAft>
              <a:spcPct val="15000"/>
            </a:spcAft>
            <a:buChar char="•"/>
          </a:pP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根据家庭收入计算补贴，实际托儿费超出部分父母负担；</a:t>
          </a:r>
          <a:endParaRPr lang="en-US" sz="1800" b="1" kern="1200" dirty="0">
            <a:solidFill>
              <a:prstClr val="black">
                <a:lumMod val="75000"/>
                <a:lumOff val="25000"/>
              </a:prstClr>
            </a:solidFill>
            <a:latin typeface="Calibri" panose="020F0502020204030204"/>
            <a:ea typeface="等线" panose="02010600030101010101" pitchFamily="2" charset="-122"/>
            <a:cs typeface="+mn-cs"/>
          </a:endParaRPr>
        </a:p>
      </dgm:t>
    </dgm:pt>
    <dgm:pt modelId="{0A13C31D-E9AD-47A7-92E5-40E8FC280585}" type="parTrans" cxnId="{16E4CD99-D43A-485A-873C-76BE40E55FA2}">
      <dgm:prSet/>
      <dgm:spPr/>
      <dgm:t>
        <a:bodyPr/>
        <a:lstStyle/>
        <a:p>
          <a:endParaRPr lang="en-CA"/>
        </a:p>
      </dgm:t>
    </dgm:pt>
    <dgm:pt modelId="{07F41DAD-49B2-46A4-93AC-0692D47474A1}" type="sibTrans" cxnId="{16E4CD99-D43A-485A-873C-76BE40E55FA2}">
      <dgm:prSet/>
      <dgm:spPr/>
      <dgm:t>
        <a:bodyPr/>
        <a:lstStyle/>
        <a:p>
          <a:endParaRPr lang="en-CA"/>
        </a:p>
      </dgm:t>
    </dgm:pt>
    <dgm:pt modelId="{46D61686-E0BA-4C31-901C-195FE52851F8}">
      <dgm:prSet custT="1"/>
      <dgm:spPr/>
      <dgm:t>
        <a:bodyPr/>
        <a:lstStyle/>
        <a:p>
          <a:pPr marL="171450" lvl="1" indent="-171450" algn="l" defTabSz="800100">
            <a:lnSpc>
              <a:spcPct val="90000"/>
            </a:lnSpc>
            <a:spcBef>
              <a:spcPct val="0"/>
            </a:spcBef>
            <a:spcAft>
              <a:spcPct val="15000"/>
            </a:spcAft>
            <a:buChar char="•"/>
          </a:pP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在多元就读也算学生，多元的幼儿园对于学生免费</a:t>
          </a:r>
          <a:endParaRPr lang="en-CA" sz="1800" b="1" kern="1200" dirty="0">
            <a:solidFill>
              <a:prstClr val="black">
                <a:lumMod val="75000"/>
                <a:lumOff val="25000"/>
              </a:prstClr>
            </a:solidFill>
            <a:latin typeface="Calibri" panose="020F0502020204030204"/>
            <a:ea typeface="等线" panose="02010600030101010101" pitchFamily="2" charset="-122"/>
            <a:cs typeface="+mn-cs"/>
          </a:endParaRPr>
        </a:p>
      </dgm:t>
    </dgm:pt>
    <dgm:pt modelId="{1A12E9FC-AA99-414F-930B-A4A7BDB26964}" type="parTrans" cxnId="{E9BF632E-4F0F-483C-9EF1-FDC66885586F}">
      <dgm:prSet/>
      <dgm:spPr/>
      <dgm:t>
        <a:bodyPr/>
        <a:lstStyle/>
        <a:p>
          <a:endParaRPr lang="en-CA"/>
        </a:p>
      </dgm:t>
    </dgm:pt>
    <dgm:pt modelId="{DE502C57-5859-4734-A902-59FFA89C351F}" type="sibTrans" cxnId="{E9BF632E-4F0F-483C-9EF1-FDC66885586F}">
      <dgm:prSet/>
      <dgm:spPr/>
      <dgm:t>
        <a:bodyPr/>
        <a:lstStyle/>
        <a:p>
          <a:endParaRPr lang="en-CA"/>
        </a:p>
      </dgm:t>
    </dgm:pt>
    <dgm:pt modelId="{840DB3C3-9BF8-4F3E-BD97-106E1CC3375E}">
      <dgm:prSet custT="1"/>
      <dgm:spPr/>
      <dgm:t>
        <a:bodyPr/>
        <a:lstStyle/>
        <a:p>
          <a:r>
            <a:rPr lang="en-CA" altLang="zh-CN" sz="1800" dirty="0">
              <a:solidFill>
                <a:schemeClr val="tx1">
                  <a:lumMod val="75000"/>
                  <a:lumOff val="25000"/>
                </a:schemeClr>
              </a:solidFill>
            </a:rPr>
            <a:t>NB</a:t>
          </a:r>
          <a:r>
            <a:rPr lang="zh-CN" altLang="en-US" sz="1800" dirty="0">
              <a:solidFill>
                <a:schemeClr val="tx1">
                  <a:lumMod val="75000"/>
                  <a:lumOff val="25000"/>
                </a:schemeClr>
              </a:solidFill>
            </a:rPr>
            <a:t>省社会福利局 </a:t>
          </a:r>
          <a:r>
            <a:rPr lang="en-US" altLang="zh-CN" sz="1800" dirty="0">
              <a:solidFill>
                <a:schemeClr val="tx1">
                  <a:lumMod val="75000"/>
                  <a:lumOff val="25000"/>
                </a:schemeClr>
              </a:solidFill>
            </a:rPr>
            <a:t>Social Development Department </a:t>
          </a:r>
          <a:r>
            <a:rPr lang="en-CA" sz="1800" dirty="0">
              <a:solidFill>
                <a:schemeClr val="tx1">
                  <a:lumMod val="75000"/>
                  <a:lumOff val="25000"/>
                </a:schemeClr>
              </a:solidFill>
            </a:rPr>
            <a:t>https://www2.gnb.ca/content/gnb/en/departments/social_development.html</a:t>
          </a:r>
          <a:endParaRPr lang="en-US" sz="1800" dirty="0">
            <a:solidFill>
              <a:schemeClr val="tx1">
                <a:lumMod val="75000"/>
                <a:lumOff val="25000"/>
              </a:schemeClr>
            </a:solidFill>
          </a:endParaRPr>
        </a:p>
      </dgm:t>
    </dgm:pt>
    <dgm:pt modelId="{3EAC5139-D18B-4564-8401-0FDF361C8700}" type="parTrans" cxnId="{808C33B9-8DAE-4217-BA13-20DD047EC4F7}">
      <dgm:prSet/>
      <dgm:spPr/>
      <dgm:t>
        <a:bodyPr/>
        <a:lstStyle/>
        <a:p>
          <a:endParaRPr lang="en-CA"/>
        </a:p>
      </dgm:t>
    </dgm:pt>
    <dgm:pt modelId="{1C72278C-C987-4DB9-851F-35D33AF2A531}" type="sibTrans" cxnId="{808C33B9-8DAE-4217-BA13-20DD047EC4F7}">
      <dgm:prSet/>
      <dgm:spPr/>
      <dgm:t>
        <a:bodyPr/>
        <a:lstStyle/>
        <a:p>
          <a:endParaRPr lang="en-CA"/>
        </a:p>
      </dgm:t>
    </dgm:pt>
    <dgm:pt modelId="{3878156A-E200-4BD5-A185-5ABA902D4EA7}" type="pres">
      <dgm:prSet presAssocID="{257A42F4-5547-424A-945A-B3C0103DC2BE}" presName="Name0" presStyleCnt="0">
        <dgm:presLayoutVars>
          <dgm:dir/>
          <dgm:animLvl val="lvl"/>
          <dgm:resizeHandles val="exact"/>
        </dgm:presLayoutVars>
      </dgm:prSet>
      <dgm:spPr/>
    </dgm:pt>
    <dgm:pt modelId="{F72FA103-181E-433A-90D3-8A2054C97BEB}" type="pres">
      <dgm:prSet presAssocID="{0E2D59D9-DF83-454D-930D-F808BAEC034F}" presName="linNode" presStyleCnt="0"/>
      <dgm:spPr/>
    </dgm:pt>
    <dgm:pt modelId="{6B5D4BE7-03B4-419B-8187-24A0DB1C4896}" type="pres">
      <dgm:prSet presAssocID="{0E2D59D9-DF83-454D-930D-F808BAEC034F}" presName="parentText" presStyleLbl="node1" presStyleIdx="0" presStyleCnt="2">
        <dgm:presLayoutVars>
          <dgm:chMax val="1"/>
          <dgm:bulletEnabled val="1"/>
        </dgm:presLayoutVars>
      </dgm:prSet>
      <dgm:spPr/>
    </dgm:pt>
    <dgm:pt modelId="{FABCD5E0-A302-4A43-B0C4-D611AC74479D}" type="pres">
      <dgm:prSet presAssocID="{0E2D59D9-DF83-454D-930D-F808BAEC034F}" presName="descendantText" presStyleLbl="alignAccFollowNode1" presStyleIdx="0" presStyleCnt="2" custScaleX="126366" custScaleY="129799">
        <dgm:presLayoutVars>
          <dgm:bulletEnabled val="1"/>
        </dgm:presLayoutVars>
      </dgm:prSet>
      <dgm:spPr/>
    </dgm:pt>
    <dgm:pt modelId="{E7AF6B4D-F160-4AA8-AF5D-7CF46A5F5FBC}" type="pres">
      <dgm:prSet presAssocID="{9824D359-05D1-45AF-B4EA-1B94903F02C2}" presName="sp" presStyleCnt="0"/>
      <dgm:spPr/>
    </dgm:pt>
    <dgm:pt modelId="{BDC5A332-47AB-4722-B414-3519FF80125D}" type="pres">
      <dgm:prSet presAssocID="{B5F6F97C-9284-4333-982E-8DB373EEA859}" presName="linNode" presStyleCnt="0"/>
      <dgm:spPr/>
    </dgm:pt>
    <dgm:pt modelId="{7616B37A-A112-4631-99FC-635B1327EFB8}" type="pres">
      <dgm:prSet presAssocID="{B5F6F97C-9284-4333-982E-8DB373EEA859}" presName="parentText" presStyleLbl="node1" presStyleIdx="1" presStyleCnt="2" custScaleX="100265" custScaleY="93107">
        <dgm:presLayoutVars>
          <dgm:chMax val="1"/>
          <dgm:bulletEnabled val="1"/>
        </dgm:presLayoutVars>
      </dgm:prSet>
      <dgm:spPr/>
    </dgm:pt>
    <dgm:pt modelId="{C9A6109E-3EC0-4566-BC30-FA70BBF0C95A}" type="pres">
      <dgm:prSet presAssocID="{B5F6F97C-9284-4333-982E-8DB373EEA859}" presName="descendantText" presStyleLbl="alignAccFollowNode1" presStyleIdx="1" presStyleCnt="2" custScaleX="125978" custScaleY="111472">
        <dgm:presLayoutVars>
          <dgm:bulletEnabled val="1"/>
        </dgm:presLayoutVars>
      </dgm:prSet>
      <dgm:spPr/>
    </dgm:pt>
  </dgm:ptLst>
  <dgm:cxnLst>
    <dgm:cxn modelId="{4A936708-6D95-4D47-932D-5D6A70C122EC}" type="presOf" srcId="{CB0D8368-5652-4C25-B922-9B7BA074A685}" destId="{FABCD5E0-A302-4A43-B0C4-D611AC74479D}" srcOrd="0" destOrd="2" presId="urn:microsoft.com/office/officeart/2005/8/layout/vList5"/>
    <dgm:cxn modelId="{A389A50A-02C1-4F5E-AC45-CBA5F15D7A88}" srcId="{B5F6F97C-9284-4333-982E-8DB373EEA859}" destId="{C7706066-0F17-4B72-B53E-E23B2D588585}" srcOrd="1" destOrd="0" parTransId="{43BC9762-E6AC-4B6E-9DC3-83AB63B4F8D6}" sibTransId="{1EF9062F-D5A9-4E2E-9839-5022EEF072CB}"/>
    <dgm:cxn modelId="{FB429B12-6B25-488D-881E-ACA818E5A716}" srcId="{257A42F4-5547-424A-945A-B3C0103DC2BE}" destId="{B5F6F97C-9284-4333-982E-8DB373EEA859}" srcOrd="1" destOrd="0" parTransId="{72FD8C46-E9DB-4CF1-AA1E-02FB76DFF61A}" sibTransId="{7309314E-D1DA-4906-9DCA-5BF127F685DC}"/>
    <dgm:cxn modelId="{E9BF632E-4F0F-483C-9EF1-FDC66885586F}" srcId="{0E2D59D9-DF83-454D-930D-F808BAEC034F}" destId="{46D61686-E0BA-4C31-901C-195FE52851F8}" srcOrd="3" destOrd="0" parTransId="{1A12E9FC-AA99-414F-930B-A4A7BDB26964}" sibTransId="{DE502C57-5859-4734-A902-59FFA89C351F}"/>
    <dgm:cxn modelId="{D8C68D2E-D2E9-4352-881F-67F0C86A43DD}" type="presOf" srcId="{C7706066-0F17-4B72-B53E-E23B2D588585}" destId="{C9A6109E-3EC0-4566-BC30-FA70BBF0C95A}" srcOrd="0" destOrd="1" presId="urn:microsoft.com/office/officeart/2005/8/layout/vList5"/>
    <dgm:cxn modelId="{6B86845C-2532-40CD-8FF6-3E78547299DB}" type="presOf" srcId="{257A42F4-5547-424A-945A-B3C0103DC2BE}" destId="{3878156A-E200-4BD5-A185-5ABA902D4EA7}" srcOrd="0" destOrd="0" presId="urn:microsoft.com/office/officeart/2005/8/layout/vList5"/>
    <dgm:cxn modelId="{70063960-05E0-408E-A92C-C207EF305F7B}" srcId="{0E2D59D9-DF83-454D-930D-F808BAEC034F}" destId="{26A281E3-D399-43A6-AF72-62A32EF500B9}" srcOrd="1" destOrd="0" parTransId="{079CDF23-9E35-4913-893F-D3D46F64E911}" sibTransId="{0DC17285-994D-4B0C-89D7-73F73455DF44}"/>
    <dgm:cxn modelId="{12D56464-969F-43B3-A43A-A45DB29E9025}" srcId="{257A42F4-5547-424A-945A-B3C0103DC2BE}" destId="{0E2D59D9-DF83-454D-930D-F808BAEC034F}" srcOrd="0" destOrd="0" parTransId="{B2FE19AD-386E-4393-9913-EE49E0A50EE8}" sibTransId="{9824D359-05D1-45AF-B4EA-1B94903F02C2}"/>
    <dgm:cxn modelId="{95C4084B-1574-4456-8735-D78508E66A20}" type="presOf" srcId="{840DB3C3-9BF8-4F3E-BD97-106E1CC3375E}" destId="{C9A6109E-3EC0-4566-BC30-FA70BBF0C95A}" srcOrd="0" destOrd="2" presId="urn:microsoft.com/office/officeart/2005/8/layout/vList5"/>
    <dgm:cxn modelId="{AE471B80-A1B6-4276-8FE5-7F9A78D49857}" type="presOf" srcId="{B5F6F97C-9284-4333-982E-8DB373EEA859}" destId="{7616B37A-A112-4631-99FC-635B1327EFB8}" srcOrd="0" destOrd="0" presId="urn:microsoft.com/office/officeart/2005/8/layout/vList5"/>
    <dgm:cxn modelId="{16E4CD99-D43A-485A-873C-76BE40E55FA2}" srcId="{0E2D59D9-DF83-454D-930D-F808BAEC034F}" destId="{CB0D8368-5652-4C25-B922-9B7BA074A685}" srcOrd="2" destOrd="0" parTransId="{0A13C31D-E9AD-47A7-92E5-40E8FC280585}" sibTransId="{07F41DAD-49B2-46A4-93AC-0692D47474A1}"/>
    <dgm:cxn modelId="{37CF889B-1122-4FE9-9D25-52427FAA7AA7}" type="presOf" srcId="{F5BC01EB-CB23-4DF4-BA1D-4AA5D195E784}" destId="{C9A6109E-3EC0-4566-BC30-FA70BBF0C95A}" srcOrd="0" destOrd="0" presId="urn:microsoft.com/office/officeart/2005/8/layout/vList5"/>
    <dgm:cxn modelId="{CCC0BCAE-619B-419B-B53C-048CC42FCC48}" type="presOf" srcId="{286E1222-166A-4028-AF19-090CCAAFD537}" destId="{FABCD5E0-A302-4A43-B0C4-D611AC74479D}" srcOrd="0" destOrd="0" presId="urn:microsoft.com/office/officeart/2005/8/layout/vList5"/>
    <dgm:cxn modelId="{49F77EB3-6194-4AD6-BD88-9CA4EC514A62}" srcId="{0E2D59D9-DF83-454D-930D-F808BAEC034F}" destId="{286E1222-166A-4028-AF19-090CCAAFD537}" srcOrd="0" destOrd="0" parTransId="{2A7C6B41-F603-44AD-BB22-8559D3A734E7}" sibTransId="{3477A4D1-2193-4741-8474-1E24946980E3}"/>
    <dgm:cxn modelId="{808C33B9-8DAE-4217-BA13-20DD047EC4F7}" srcId="{B5F6F97C-9284-4333-982E-8DB373EEA859}" destId="{840DB3C3-9BF8-4F3E-BD97-106E1CC3375E}" srcOrd="2" destOrd="0" parTransId="{3EAC5139-D18B-4564-8401-0FDF361C8700}" sibTransId="{1C72278C-C987-4DB9-851F-35D33AF2A531}"/>
    <dgm:cxn modelId="{6C4C6EDD-3900-4242-BD45-956533C477E2}" type="presOf" srcId="{46D61686-E0BA-4C31-901C-195FE52851F8}" destId="{FABCD5E0-A302-4A43-B0C4-D611AC74479D}" srcOrd="0" destOrd="3" presId="urn:microsoft.com/office/officeart/2005/8/layout/vList5"/>
    <dgm:cxn modelId="{84532AE1-BC23-467C-8E15-9C7AE6EAD8DB}" type="presOf" srcId="{0E2D59D9-DF83-454D-930D-F808BAEC034F}" destId="{6B5D4BE7-03B4-419B-8187-24A0DB1C4896}" srcOrd="0" destOrd="0" presId="urn:microsoft.com/office/officeart/2005/8/layout/vList5"/>
    <dgm:cxn modelId="{39A5EBFC-0C85-4441-8B9F-59CC65524152}" type="presOf" srcId="{26A281E3-D399-43A6-AF72-62A32EF500B9}" destId="{FABCD5E0-A302-4A43-B0C4-D611AC74479D}" srcOrd="0" destOrd="1" presId="urn:microsoft.com/office/officeart/2005/8/layout/vList5"/>
    <dgm:cxn modelId="{456607FF-154A-400D-9240-FCD359330ADA}" srcId="{B5F6F97C-9284-4333-982E-8DB373EEA859}" destId="{F5BC01EB-CB23-4DF4-BA1D-4AA5D195E784}" srcOrd="0" destOrd="0" parTransId="{8604E530-6128-4252-9ACA-C5792A16E7B0}" sibTransId="{E9490295-4926-40F5-A61F-998E53B9585C}"/>
    <dgm:cxn modelId="{42326330-E1BC-4BC7-9B8B-CEEB7A3A053B}" type="presParOf" srcId="{3878156A-E200-4BD5-A185-5ABA902D4EA7}" destId="{F72FA103-181E-433A-90D3-8A2054C97BEB}" srcOrd="0" destOrd="0" presId="urn:microsoft.com/office/officeart/2005/8/layout/vList5"/>
    <dgm:cxn modelId="{384EF77A-B2CC-4A29-8DDC-DA5C1A2B65E2}" type="presParOf" srcId="{F72FA103-181E-433A-90D3-8A2054C97BEB}" destId="{6B5D4BE7-03B4-419B-8187-24A0DB1C4896}" srcOrd="0" destOrd="0" presId="urn:microsoft.com/office/officeart/2005/8/layout/vList5"/>
    <dgm:cxn modelId="{BDA64586-8685-4D4B-A788-E9F14778A17A}" type="presParOf" srcId="{F72FA103-181E-433A-90D3-8A2054C97BEB}" destId="{FABCD5E0-A302-4A43-B0C4-D611AC74479D}" srcOrd="1" destOrd="0" presId="urn:microsoft.com/office/officeart/2005/8/layout/vList5"/>
    <dgm:cxn modelId="{0587C6B6-509B-44E1-B4D1-5A967A395090}" type="presParOf" srcId="{3878156A-E200-4BD5-A185-5ABA902D4EA7}" destId="{E7AF6B4D-F160-4AA8-AF5D-7CF46A5F5FBC}" srcOrd="1" destOrd="0" presId="urn:microsoft.com/office/officeart/2005/8/layout/vList5"/>
    <dgm:cxn modelId="{5DF82E84-6288-46D7-9F83-19A911975EE8}" type="presParOf" srcId="{3878156A-E200-4BD5-A185-5ABA902D4EA7}" destId="{BDC5A332-47AB-4722-B414-3519FF80125D}" srcOrd="2" destOrd="0" presId="urn:microsoft.com/office/officeart/2005/8/layout/vList5"/>
    <dgm:cxn modelId="{8CCD8634-2EAB-4F9F-A5C7-3EE34AB860F7}" type="presParOf" srcId="{BDC5A332-47AB-4722-B414-3519FF80125D}" destId="{7616B37A-A112-4631-99FC-635B1327EFB8}" srcOrd="0" destOrd="0" presId="urn:microsoft.com/office/officeart/2005/8/layout/vList5"/>
    <dgm:cxn modelId="{65669BAD-F045-48D0-B820-DC2AAE59F3E0}" type="presParOf" srcId="{BDC5A332-47AB-4722-B414-3519FF80125D}" destId="{C9A6109E-3EC0-4566-BC30-FA70BBF0C95A}"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8114A10-1BB3-4AC7-99FD-EB915B8F555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FD4D8B31-3E53-4DB5-8103-C9ADF13964C4}">
      <dgm:prSet/>
      <dgm:spPr/>
      <dgm:t>
        <a:bodyPr/>
        <a:lstStyle/>
        <a:p>
          <a:r>
            <a:rPr lang="zh-CN" b="1" dirty="0"/>
            <a:t>从受益人出生起至</a:t>
          </a:r>
          <a:r>
            <a:rPr lang="en-US" b="1" dirty="0"/>
            <a:t>31</a:t>
          </a:r>
          <a:r>
            <a:rPr lang="zh-CN" b="1" dirty="0"/>
            <a:t>岁每年可存，有效至</a:t>
          </a:r>
          <a:r>
            <a:rPr lang="en-US" b="1" dirty="0"/>
            <a:t>35</a:t>
          </a:r>
          <a:r>
            <a:rPr lang="zh-CN" b="1" dirty="0"/>
            <a:t>岁终身不超过</a:t>
          </a:r>
          <a:r>
            <a:rPr lang="en-US" b="1" dirty="0"/>
            <a:t>5</a:t>
          </a:r>
          <a:r>
            <a:rPr lang="zh-CN" b="1" dirty="0"/>
            <a:t>万；</a:t>
          </a:r>
          <a:endParaRPr lang="en-US" dirty="0"/>
        </a:p>
      </dgm:t>
    </dgm:pt>
    <dgm:pt modelId="{71BE15D1-AD09-417E-8521-CA48C314EDB4}" type="parTrans" cxnId="{2E9B7D72-2D2F-49F5-A906-39A8E2B01DF6}">
      <dgm:prSet/>
      <dgm:spPr/>
      <dgm:t>
        <a:bodyPr/>
        <a:lstStyle/>
        <a:p>
          <a:endParaRPr lang="en-US"/>
        </a:p>
      </dgm:t>
    </dgm:pt>
    <dgm:pt modelId="{52134F8F-D82F-4A5D-9FC0-9AC415EE5D9D}" type="sibTrans" cxnId="{2E9B7D72-2D2F-49F5-A906-39A8E2B01DF6}">
      <dgm:prSet/>
      <dgm:spPr/>
      <dgm:t>
        <a:bodyPr/>
        <a:lstStyle/>
        <a:p>
          <a:endParaRPr lang="en-US"/>
        </a:p>
      </dgm:t>
    </dgm:pt>
    <dgm:pt modelId="{CCF22510-2631-447F-942F-199CF25EFFAB}">
      <dgm:prSet/>
      <dgm:spPr/>
      <dgm:t>
        <a:bodyPr/>
        <a:lstStyle/>
        <a:p>
          <a:r>
            <a:rPr lang="zh-CN" b="1" dirty="0"/>
            <a:t>可以开</a:t>
          </a:r>
          <a:r>
            <a:rPr lang="zh-CN" altLang="en-US" b="1" dirty="0"/>
            <a:t>立</a:t>
          </a:r>
          <a:r>
            <a:rPr lang="zh-CN" b="1" dirty="0"/>
            <a:t>家庭账户，多受益人共有</a:t>
          </a:r>
          <a:r>
            <a:rPr lang="zh-CN" altLang="en-US" b="1" dirty="0"/>
            <a:t>，购买投资产品，投资收益递延缴税</a:t>
          </a:r>
          <a:r>
            <a:rPr lang="zh-CN" b="1" dirty="0"/>
            <a:t>；</a:t>
          </a:r>
          <a:endParaRPr lang="en-US" dirty="0"/>
        </a:p>
      </dgm:t>
    </dgm:pt>
    <dgm:pt modelId="{7E957555-1653-4A48-B69D-D58A9BC6B5C5}" type="parTrans" cxnId="{14123A33-AC85-42F0-B2CB-7EB4B55FD142}">
      <dgm:prSet/>
      <dgm:spPr/>
      <dgm:t>
        <a:bodyPr/>
        <a:lstStyle/>
        <a:p>
          <a:endParaRPr lang="en-US"/>
        </a:p>
      </dgm:t>
    </dgm:pt>
    <dgm:pt modelId="{CA8F0DD7-D93F-4DBF-9F84-6397D18D26B6}" type="sibTrans" cxnId="{14123A33-AC85-42F0-B2CB-7EB4B55FD142}">
      <dgm:prSet/>
      <dgm:spPr/>
      <dgm:t>
        <a:bodyPr/>
        <a:lstStyle/>
        <a:p>
          <a:endParaRPr lang="en-US"/>
        </a:p>
      </dgm:t>
    </dgm:pt>
    <dgm:pt modelId="{24C7548F-1F41-4419-902C-FC0F73DBBF51}">
      <dgm:prSet/>
      <dgm:spPr/>
      <dgm:t>
        <a:bodyPr/>
        <a:lstStyle/>
        <a:p>
          <a:r>
            <a:rPr lang="zh-CN" b="1" dirty="0"/>
            <a:t>每年每个受益人存入前</a:t>
          </a:r>
          <a:r>
            <a:rPr lang="en-CA" b="1" dirty="0"/>
            <a:t>$2500</a:t>
          </a:r>
          <a:r>
            <a:rPr lang="zh-CN" b="1" dirty="0"/>
            <a:t>政府的</a:t>
          </a:r>
          <a:r>
            <a:rPr lang="en-CA" b="1" dirty="0"/>
            <a:t>CESG</a:t>
          </a:r>
          <a:r>
            <a:rPr lang="zh-CN" b="1" dirty="0"/>
            <a:t>补贴</a:t>
          </a:r>
          <a:r>
            <a:rPr lang="en-CA" b="1" dirty="0"/>
            <a:t>20%($500),</a:t>
          </a:r>
          <a:r>
            <a:rPr lang="zh-CN" altLang="en-US" b="1" dirty="0"/>
            <a:t>最多一次可以补两年额度，</a:t>
          </a:r>
          <a:r>
            <a:rPr lang="zh-CN" b="1" dirty="0"/>
            <a:t>补贴总额不超过</a:t>
          </a:r>
          <a:r>
            <a:rPr lang="en-CA" b="1" dirty="0"/>
            <a:t>$7200</a:t>
          </a:r>
          <a:r>
            <a:rPr lang="zh-CN" altLang="en-US" b="1" dirty="0"/>
            <a:t>，可多受益人共享</a:t>
          </a:r>
          <a:r>
            <a:rPr lang="zh-CN" b="1" dirty="0"/>
            <a:t>；</a:t>
          </a:r>
          <a:endParaRPr lang="en-US" dirty="0"/>
        </a:p>
      </dgm:t>
    </dgm:pt>
    <dgm:pt modelId="{152FC1CB-7EB0-4C69-8E9E-850A295AF947}" type="parTrans" cxnId="{B31DBA59-612F-445A-8598-295513E03363}">
      <dgm:prSet/>
      <dgm:spPr/>
      <dgm:t>
        <a:bodyPr/>
        <a:lstStyle/>
        <a:p>
          <a:endParaRPr lang="en-US"/>
        </a:p>
      </dgm:t>
    </dgm:pt>
    <dgm:pt modelId="{7272937D-D5C3-4EA5-AB9E-0DF11EF04D95}" type="sibTrans" cxnId="{B31DBA59-612F-445A-8598-295513E03363}">
      <dgm:prSet/>
      <dgm:spPr/>
      <dgm:t>
        <a:bodyPr/>
        <a:lstStyle/>
        <a:p>
          <a:endParaRPr lang="en-US"/>
        </a:p>
      </dgm:t>
    </dgm:pt>
    <dgm:pt modelId="{76DAAF9D-3C5C-437F-B7E7-B36BB76CBEA1}">
      <dgm:prSet/>
      <dgm:spPr/>
      <dgm:t>
        <a:bodyPr/>
        <a:lstStyle/>
        <a:p>
          <a:r>
            <a:rPr lang="zh-CN" b="1" dirty="0"/>
            <a:t>中低收入家庭且受益人</a:t>
          </a:r>
          <a:r>
            <a:rPr lang="en-US" b="1" dirty="0"/>
            <a:t>03</a:t>
          </a:r>
          <a:r>
            <a:rPr lang="zh-CN" b="1" dirty="0"/>
            <a:t>年</a:t>
          </a:r>
          <a:r>
            <a:rPr lang="en-US" b="1" dirty="0"/>
            <a:t>12</a:t>
          </a:r>
          <a:r>
            <a:rPr lang="zh-CN" b="1" dirty="0"/>
            <a:t>月</a:t>
          </a:r>
          <a:r>
            <a:rPr lang="en-US" b="1" dirty="0"/>
            <a:t>31</a:t>
          </a:r>
          <a:r>
            <a:rPr lang="zh-CN" b="1" dirty="0"/>
            <a:t>日之后出生的还</a:t>
          </a:r>
          <a:r>
            <a:rPr lang="en-CA" b="1" dirty="0"/>
            <a:t>$500</a:t>
          </a:r>
          <a:r>
            <a:rPr lang="zh-CN" b="1" dirty="0"/>
            <a:t>的</a:t>
          </a:r>
          <a:r>
            <a:rPr lang="en-CA" b="1" dirty="0"/>
            <a:t>CLB(Canada Learning Bond)</a:t>
          </a:r>
          <a:r>
            <a:rPr lang="zh-CN" b="1" dirty="0"/>
            <a:t>，总额不超过</a:t>
          </a:r>
          <a:r>
            <a:rPr lang="en-CA" b="1" dirty="0"/>
            <a:t>$2000,</a:t>
          </a:r>
          <a:r>
            <a:rPr lang="zh-CN" b="1" dirty="0"/>
            <a:t>及</a:t>
          </a:r>
          <a:r>
            <a:rPr lang="en-CA" b="1" dirty="0"/>
            <a:t>$1</a:t>
          </a:r>
          <a:r>
            <a:rPr lang="en-US" b="1" dirty="0"/>
            <a:t>00</a:t>
          </a:r>
          <a:r>
            <a:rPr lang="zh-CN" b="1" dirty="0"/>
            <a:t>补贴至</a:t>
          </a:r>
          <a:r>
            <a:rPr lang="en-US" b="1" dirty="0"/>
            <a:t>15</a:t>
          </a:r>
          <a:r>
            <a:rPr lang="zh-CN" b="1" dirty="0"/>
            <a:t>岁</a:t>
          </a:r>
          <a:r>
            <a:rPr lang="zh-CN" altLang="en-US" b="1" dirty="0"/>
            <a:t>，仅供受益人本人使用</a:t>
          </a:r>
          <a:r>
            <a:rPr lang="zh-CN" b="1" dirty="0"/>
            <a:t>；</a:t>
          </a:r>
          <a:endParaRPr lang="en-US" dirty="0"/>
        </a:p>
      </dgm:t>
    </dgm:pt>
    <dgm:pt modelId="{2E721BA7-2FC7-456B-A822-39D3DF62CD81}" type="parTrans" cxnId="{B9480007-6A7C-4874-9065-93222DCF56A8}">
      <dgm:prSet/>
      <dgm:spPr/>
      <dgm:t>
        <a:bodyPr/>
        <a:lstStyle/>
        <a:p>
          <a:endParaRPr lang="en-US"/>
        </a:p>
      </dgm:t>
    </dgm:pt>
    <dgm:pt modelId="{A7EFB2CC-4171-470E-9023-34E1C0C174F5}" type="sibTrans" cxnId="{B9480007-6A7C-4874-9065-93222DCF56A8}">
      <dgm:prSet/>
      <dgm:spPr/>
      <dgm:t>
        <a:bodyPr/>
        <a:lstStyle/>
        <a:p>
          <a:endParaRPr lang="en-US"/>
        </a:p>
      </dgm:t>
    </dgm:pt>
    <dgm:pt modelId="{2F75E371-52C8-435B-BCA8-C55B511B6DC3}">
      <dgm:prSet/>
      <dgm:spPr/>
      <dgm:t>
        <a:bodyPr/>
        <a:lstStyle/>
        <a:p>
          <a:r>
            <a:rPr lang="zh-CN" b="1" dirty="0"/>
            <a:t>受益人接受高等教育（</a:t>
          </a:r>
          <a:r>
            <a:rPr lang="en-CA" b="1" dirty="0"/>
            <a:t>post secondary education)</a:t>
          </a:r>
          <a:r>
            <a:rPr lang="zh-CN" b="1" dirty="0"/>
            <a:t>时可取出</a:t>
          </a:r>
          <a:r>
            <a:rPr lang="en-CA" altLang="zh-CN" b="1" dirty="0"/>
            <a:t>EAP</a:t>
          </a:r>
          <a:r>
            <a:rPr lang="zh-CN" b="1" dirty="0"/>
            <a:t>，增益部分在受益人名下缴税</a:t>
          </a:r>
          <a:r>
            <a:rPr lang="zh-CN" altLang="en-US" b="1" dirty="0"/>
            <a:t>。如果非教育取出，补贴退还，增益缴税</a:t>
          </a:r>
          <a:endParaRPr lang="en-CA" altLang="zh-CN" b="1" dirty="0"/>
        </a:p>
        <a:p>
          <a:endParaRPr lang="en-US" dirty="0"/>
        </a:p>
      </dgm:t>
    </dgm:pt>
    <dgm:pt modelId="{E6D125C6-1281-436A-8836-2AA716BC9338}" type="parTrans" cxnId="{5C633CF0-B6D6-4BCA-88C0-C34D38E301BF}">
      <dgm:prSet/>
      <dgm:spPr/>
      <dgm:t>
        <a:bodyPr/>
        <a:lstStyle/>
        <a:p>
          <a:endParaRPr lang="en-US"/>
        </a:p>
      </dgm:t>
    </dgm:pt>
    <dgm:pt modelId="{957CE44F-0B89-43EF-AD55-B8CF1A8911F5}" type="sibTrans" cxnId="{5C633CF0-B6D6-4BCA-88C0-C34D38E301BF}">
      <dgm:prSet/>
      <dgm:spPr/>
      <dgm:t>
        <a:bodyPr/>
        <a:lstStyle/>
        <a:p>
          <a:endParaRPr lang="en-US"/>
        </a:p>
      </dgm:t>
    </dgm:pt>
    <dgm:pt modelId="{6D46A735-8F97-4B06-9E3C-CB9E4AA7F298}" type="pres">
      <dgm:prSet presAssocID="{28114A10-1BB3-4AC7-99FD-EB915B8F555F}" presName="linear" presStyleCnt="0">
        <dgm:presLayoutVars>
          <dgm:animLvl val="lvl"/>
          <dgm:resizeHandles val="exact"/>
        </dgm:presLayoutVars>
      </dgm:prSet>
      <dgm:spPr/>
    </dgm:pt>
    <dgm:pt modelId="{941DC806-CDA6-42DE-B1DD-2388EAB85120}" type="pres">
      <dgm:prSet presAssocID="{FD4D8B31-3E53-4DB5-8103-C9ADF13964C4}" presName="parentText" presStyleLbl="node1" presStyleIdx="0" presStyleCnt="5">
        <dgm:presLayoutVars>
          <dgm:chMax val="0"/>
          <dgm:bulletEnabled val="1"/>
        </dgm:presLayoutVars>
      </dgm:prSet>
      <dgm:spPr/>
    </dgm:pt>
    <dgm:pt modelId="{D9F0560D-493D-413D-9120-56AD851D3779}" type="pres">
      <dgm:prSet presAssocID="{52134F8F-D82F-4A5D-9FC0-9AC415EE5D9D}" presName="spacer" presStyleCnt="0"/>
      <dgm:spPr/>
    </dgm:pt>
    <dgm:pt modelId="{A98BAA3A-3E75-4DFF-BECD-E299749FA5B7}" type="pres">
      <dgm:prSet presAssocID="{CCF22510-2631-447F-942F-199CF25EFFAB}" presName="parentText" presStyleLbl="node1" presStyleIdx="1" presStyleCnt="5">
        <dgm:presLayoutVars>
          <dgm:chMax val="0"/>
          <dgm:bulletEnabled val="1"/>
        </dgm:presLayoutVars>
      </dgm:prSet>
      <dgm:spPr/>
    </dgm:pt>
    <dgm:pt modelId="{1F76692D-34A7-4F2A-BEF2-6CF5D83ECF25}" type="pres">
      <dgm:prSet presAssocID="{CA8F0DD7-D93F-4DBF-9F84-6397D18D26B6}" presName="spacer" presStyleCnt="0"/>
      <dgm:spPr/>
    </dgm:pt>
    <dgm:pt modelId="{BE7BEA9C-F7A2-48EC-8598-58738DB152DF}" type="pres">
      <dgm:prSet presAssocID="{24C7548F-1F41-4419-902C-FC0F73DBBF51}" presName="parentText" presStyleLbl="node1" presStyleIdx="2" presStyleCnt="5">
        <dgm:presLayoutVars>
          <dgm:chMax val="0"/>
          <dgm:bulletEnabled val="1"/>
        </dgm:presLayoutVars>
      </dgm:prSet>
      <dgm:spPr/>
    </dgm:pt>
    <dgm:pt modelId="{B6037365-E0BF-40B9-AEC9-3204449135D9}" type="pres">
      <dgm:prSet presAssocID="{7272937D-D5C3-4EA5-AB9E-0DF11EF04D95}" presName="spacer" presStyleCnt="0"/>
      <dgm:spPr/>
    </dgm:pt>
    <dgm:pt modelId="{A2D935BF-EE8F-48A8-8EB5-0A8D3D634B5D}" type="pres">
      <dgm:prSet presAssocID="{76DAAF9D-3C5C-437F-B7E7-B36BB76CBEA1}" presName="parentText" presStyleLbl="node1" presStyleIdx="3" presStyleCnt="5">
        <dgm:presLayoutVars>
          <dgm:chMax val="0"/>
          <dgm:bulletEnabled val="1"/>
        </dgm:presLayoutVars>
      </dgm:prSet>
      <dgm:spPr/>
    </dgm:pt>
    <dgm:pt modelId="{89DA851A-A77C-4596-B958-97A6AF5787DC}" type="pres">
      <dgm:prSet presAssocID="{A7EFB2CC-4171-470E-9023-34E1C0C174F5}" presName="spacer" presStyleCnt="0"/>
      <dgm:spPr/>
    </dgm:pt>
    <dgm:pt modelId="{5F754586-9673-48E4-95BC-C8B63825893F}" type="pres">
      <dgm:prSet presAssocID="{2F75E371-52C8-435B-BCA8-C55B511B6DC3}" presName="parentText" presStyleLbl="node1" presStyleIdx="4" presStyleCnt="5">
        <dgm:presLayoutVars>
          <dgm:chMax val="0"/>
          <dgm:bulletEnabled val="1"/>
        </dgm:presLayoutVars>
      </dgm:prSet>
      <dgm:spPr/>
    </dgm:pt>
  </dgm:ptLst>
  <dgm:cxnLst>
    <dgm:cxn modelId="{B9480007-6A7C-4874-9065-93222DCF56A8}" srcId="{28114A10-1BB3-4AC7-99FD-EB915B8F555F}" destId="{76DAAF9D-3C5C-437F-B7E7-B36BB76CBEA1}" srcOrd="3" destOrd="0" parTransId="{2E721BA7-2FC7-456B-A822-39D3DF62CD81}" sibTransId="{A7EFB2CC-4171-470E-9023-34E1C0C174F5}"/>
    <dgm:cxn modelId="{05110329-4162-4487-BF24-ED398B5FF65F}" type="presOf" srcId="{76DAAF9D-3C5C-437F-B7E7-B36BB76CBEA1}" destId="{A2D935BF-EE8F-48A8-8EB5-0A8D3D634B5D}" srcOrd="0" destOrd="0" presId="urn:microsoft.com/office/officeart/2005/8/layout/vList2"/>
    <dgm:cxn modelId="{14123A33-AC85-42F0-B2CB-7EB4B55FD142}" srcId="{28114A10-1BB3-4AC7-99FD-EB915B8F555F}" destId="{CCF22510-2631-447F-942F-199CF25EFFAB}" srcOrd="1" destOrd="0" parTransId="{7E957555-1653-4A48-B69D-D58A9BC6B5C5}" sibTransId="{CA8F0DD7-D93F-4DBF-9F84-6397D18D26B6}"/>
    <dgm:cxn modelId="{2E9B7D72-2D2F-49F5-A906-39A8E2B01DF6}" srcId="{28114A10-1BB3-4AC7-99FD-EB915B8F555F}" destId="{FD4D8B31-3E53-4DB5-8103-C9ADF13964C4}" srcOrd="0" destOrd="0" parTransId="{71BE15D1-AD09-417E-8521-CA48C314EDB4}" sibTransId="{52134F8F-D82F-4A5D-9FC0-9AC415EE5D9D}"/>
    <dgm:cxn modelId="{03654674-C455-4841-89AF-55612C25F0B4}" type="presOf" srcId="{24C7548F-1F41-4419-902C-FC0F73DBBF51}" destId="{BE7BEA9C-F7A2-48EC-8598-58738DB152DF}" srcOrd="0" destOrd="0" presId="urn:microsoft.com/office/officeart/2005/8/layout/vList2"/>
    <dgm:cxn modelId="{B31DBA59-612F-445A-8598-295513E03363}" srcId="{28114A10-1BB3-4AC7-99FD-EB915B8F555F}" destId="{24C7548F-1F41-4419-902C-FC0F73DBBF51}" srcOrd="2" destOrd="0" parTransId="{152FC1CB-7EB0-4C69-8E9E-850A295AF947}" sibTransId="{7272937D-D5C3-4EA5-AB9E-0DF11EF04D95}"/>
    <dgm:cxn modelId="{8104295A-20BA-4F01-B064-9E7165AF449C}" type="presOf" srcId="{FD4D8B31-3E53-4DB5-8103-C9ADF13964C4}" destId="{941DC806-CDA6-42DE-B1DD-2388EAB85120}" srcOrd="0" destOrd="0" presId="urn:microsoft.com/office/officeart/2005/8/layout/vList2"/>
    <dgm:cxn modelId="{54B032BE-47EC-4731-9516-9C66A3BBDCE0}" type="presOf" srcId="{2F75E371-52C8-435B-BCA8-C55B511B6DC3}" destId="{5F754586-9673-48E4-95BC-C8B63825893F}" srcOrd="0" destOrd="0" presId="urn:microsoft.com/office/officeart/2005/8/layout/vList2"/>
    <dgm:cxn modelId="{0F795BCB-8BD8-4AEA-AD63-221950939C73}" type="presOf" srcId="{CCF22510-2631-447F-942F-199CF25EFFAB}" destId="{A98BAA3A-3E75-4DFF-BECD-E299749FA5B7}" srcOrd="0" destOrd="0" presId="urn:microsoft.com/office/officeart/2005/8/layout/vList2"/>
    <dgm:cxn modelId="{036606EE-91CB-422D-9D84-81EA4A319488}" type="presOf" srcId="{28114A10-1BB3-4AC7-99FD-EB915B8F555F}" destId="{6D46A735-8F97-4B06-9E3C-CB9E4AA7F298}" srcOrd="0" destOrd="0" presId="urn:microsoft.com/office/officeart/2005/8/layout/vList2"/>
    <dgm:cxn modelId="{5C633CF0-B6D6-4BCA-88C0-C34D38E301BF}" srcId="{28114A10-1BB3-4AC7-99FD-EB915B8F555F}" destId="{2F75E371-52C8-435B-BCA8-C55B511B6DC3}" srcOrd="4" destOrd="0" parTransId="{E6D125C6-1281-436A-8836-2AA716BC9338}" sibTransId="{957CE44F-0B89-43EF-AD55-B8CF1A8911F5}"/>
    <dgm:cxn modelId="{0C85B866-934D-4DD0-AA89-3ED08032A7AB}" type="presParOf" srcId="{6D46A735-8F97-4B06-9E3C-CB9E4AA7F298}" destId="{941DC806-CDA6-42DE-B1DD-2388EAB85120}" srcOrd="0" destOrd="0" presId="urn:microsoft.com/office/officeart/2005/8/layout/vList2"/>
    <dgm:cxn modelId="{31DC44C2-C6D9-4796-8E8D-F6E62347DB87}" type="presParOf" srcId="{6D46A735-8F97-4B06-9E3C-CB9E4AA7F298}" destId="{D9F0560D-493D-413D-9120-56AD851D3779}" srcOrd="1" destOrd="0" presId="urn:microsoft.com/office/officeart/2005/8/layout/vList2"/>
    <dgm:cxn modelId="{15CCB1AA-B8A5-4436-8E02-582507A397D0}" type="presParOf" srcId="{6D46A735-8F97-4B06-9E3C-CB9E4AA7F298}" destId="{A98BAA3A-3E75-4DFF-BECD-E299749FA5B7}" srcOrd="2" destOrd="0" presId="urn:microsoft.com/office/officeart/2005/8/layout/vList2"/>
    <dgm:cxn modelId="{77B0AE6A-E687-48CC-A505-6834FCF14CBF}" type="presParOf" srcId="{6D46A735-8F97-4B06-9E3C-CB9E4AA7F298}" destId="{1F76692D-34A7-4F2A-BEF2-6CF5D83ECF25}" srcOrd="3" destOrd="0" presId="urn:microsoft.com/office/officeart/2005/8/layout/vList2"/>
    <dgm:cxn modelId="{943FB03F-C470-4502-8A3E-3F413D1E8FFB}" type="presParOf" srcId="{6D46A735-8F97-4B06-9E3C-CB9E4AA7F298}" destId="{BE7BEA9C-F7A2-48EC-8598-58738DB152DF}" srcOrd="4" destOrd="0" presId="urn:microsoft.com/office/officeart/2005/8/layout/vList2"/>
    <dgm:cxn modelId="{138AC432-175D-4EC4-9A73-E1B5F647AC74}" type="presParOf" srcId="{6D46A735-8F97-4B06-9E3C-CB9E4AA7F298}" destId="{B6037365-E0BF-40B9-AEC9-3204449135D9}" srcOrd="5" destOrd="0" presId="urn:microsoft.com/office/officeart/2005/8/layout/vList2"/>
    <dgm:cxn modelId="{CC68D78E-062F-4958-BDBB-7597D8B757D2}" type="presParOf" srcId="{6D46A735-8F97-4B06-9E3C-CB9E4AA7F298}" destId="{A2D935BF-EE8F-48A8-8EB5-0A8D3D634B5D}" srcOrd="6" destOrd="0" presId="urn:microsoft.com/office/officeart/2005/8/layout/vList2"/>
    <dgm:cxn modelId="{2D51EE40-7F69-496D-800A-B393BCF6931F}" type="presParOf" srcId="{6D46A735-8F97-4B06-9E3C-CB9E4AA7F298}" destId="{89DA851A-A77C-4596-B958-97A6AF5787DC}" srcOrd="7" destOrd="0" presId="urn:microsoft.com/office/officeart/2005/8/layout/vList2"/>
    <dgm:cxn modelId="{11F73A8B-640A-45C4-B6D5-26D8203E07D5}" type="presParOf" srcId="{6D46A735-8F97-4B06-9E3C-CB9E4AA7F298}" destId="{5F754586-9673-48E4-95BC-C8B63825893F}"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8114A10-1BB3-4AC7-99FD-EB915B8F555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FD4D8B31-3E53-4DB5-8103-C9ADF13964C4}">
      <dgm:prSet/>
      <dgm:spPr/>
      <dgm:t>
        <a:bodyPr/>
        <a:lstStyle/>
        <a:p>
          <a:r>
            <a:rPr lang="zh-CN" altLang="en-US" b="1" dirty="0"/>
            <a:t>监护人有残疾抵税金</a:t>
          </a:r>
          <a:r>
            <a:rPr lang="en-CA" altLang="zh-CN" b="1" dirty="0"/>
            <a:t>Disability Tax Credit </a:t>
          </a:r>
          <a:r>
            <a:rPr lang="zh-CN" altLang="en-US" b="1" dirty="0"/>
            <a:t>，受益人</a:t>
          </a:r>
          <a:r>
            <a:rPr lang="en-US" altLang="zh-CN" b="1" dirty="0"/>
            <a:t>59</a:t>
          </a:r>
          <a:r>
            <a:rPr lang="zh-CN" altLang="en-US" b="1" dirty="0"/>
            <a:t>岁前开户，终身可存入</a:t>
          </a:r>
          <a:r>
            <a:rPr lang="en-US" altLang="zh-CN" b="1" dirty="0"/>
            <a:t>20</a:t>
          </a:r>
          <a:r>
            <a:rPr lang="zh-CN" altLang="en-US" b="1" dirty="0"/>
            <a:t>万</a:t>
          </a:r>
          <a:r>
            <a:rPr lang="zh-CN" b="1" dirty="0"/>
            <a:t>；</a:t>
          </a:r>
          <a:endParaRPr lang="en-US" dirty="0"/>
        </a:p>
      </dgm:t>
    </dgm:pt>
    <dgm:pt modelId="{71BE15D1-AD09-417E-8521-CA48C314EDB4}" type="parTrans" cxnId="{2E9B7D72-2D2F-49F5-A906-39A8E2B01DF6}">
      <dgm:prSet/>
      <dgm:spPr/>
      <dgm:t>
        <a:bodyPr/>
        <a:lstStyle/>
        <a:p>
          <a:endParaRPr lang="en-US"/>
        </a:p>
      </dgm:t>
    </dgm:pt>
    <dgm:pt modelId="{52134F8F-D82F-4A5D-9FC0-9AC415EE5D9D}" type="sibTrans" cxnId="{2E9B7D72-2D2F-49F5-A906-39A8E2B01DF6}">
      <dgm:prSet/>
      <dgm:spPr/>
      <dgm:t>
        <a:bodyPr/>
        <a:lstStyle/>
        <a:p>
          <a:endParaRPr lang="en-US"/>
        </a:p>
      </dgm:t>
    </dgm:pt>
    <dgm:pt modelId="{CCF22510-2631-447F-942F-199CF25EFFAB}">
      <dgm:prSet/>
      <dgm:spPr/>
      <dgm:t>
        <a:bodyPr/>
        <a:lstStyle/>
        <a:p>
          <a:r>
            <a:rPr lang="zh-CN" altLang="en-US" b="1" dirty="0"/>
            <a:t>账户内投资收益税务递延，直到取出时收益部分缴税</a:t>
          </a:r>
          <a:r>
            <a:rPr lang="zh-CN" b="1" dirty="0"/>
            <a:t>；</a:t>
          </a:r>
          <a:endParaRPr lang="en-US" dirty="0"/>
        </a:p>
      </dgm:t>
    </dgm:pt>
    <dgm:pt modelId="{7E957555-1653-4A48-B69D-D58A9BC6B5C5}" type="parTrans" cxnId="{14123A33-AC85-42F0-B2CB-7EB4B55FD142}">
      <dgm:prSet/>
      <dgm:spPr/>
      <dgm:t>
        <a:bodyPr/>
        <a:lstStyle/>
        <a:p>
          <a:endParaRPr lang="en-US"/>
        </a:p>
      </dgm:t>
    </dgm:pt>
    <dgm:pt modelId="{CA8F0DD7-D93F-4DBF-9F84-6397D18D26B6}" type="sibTrans" cxnId="{14123A33-AC85-42F0-B2CB-7EB4B55FD142}">
      <dgm:prSet/>
      <dgm:spPr/>
      <dgm:t>
        <a:bodyPr/>
        <a:lstStyle/>
        <a:p>
          <a:endParaRPr lang="en-US"/>
        </a:p>
      </dgm:t>
    </dgm:pt>
    <dgm:pt modelId="{24C7548F-1F41-4419-902C-FC0F73DBBF51}">
      <dgm:prSet/>
      <dgm:spPr/>
      <dgm:t>
        <a:bodyPr/>
        <a:lstStyle/>
        <a:p>
          <a:r>
            <a:rPr lang="zh-CN" altLang="en-US" b="1" dirty="0"/>
            <a:t>受益人</a:t>
          </a:r>
          <a:r>
            <a:rPr lang="en-US" altLang="zh-CN" b="1" dirty="0"/>
            <a:t>49</a:t>
          </a:r>
          <a:r>
            <a:rPr lang="zh-CN" altLang="en-US" b="1" dirty="0"/>
            <a:t>岁前，</a:t>
          </a:r>
          <a:r>
            <a:rPr lang="zh-CN" b="1" dirty="0"/>
            <a:t>每年</a:t>
          </a:r>
          <a:r>
            <a:rPr lang="zh-CN" altLang="en-US" b="1" dirty="0"/>
            <a:t>政府根据家庭收入按</a:t>
          </a:r>
          <a:r>
            <a:rPr lang="en-US" altLang="zh-CN" b="1" dirty="0"/>
            <a:t>100%-300%</a:t>
          </a:r>
          <a:r>
            <a:rPr lang="zh-CN" altLang="en-US" b="1" dirty="0"/>
            <a:t>配比缴款（</a:t>
          </a:r>
          <a:r>
            <a:rPr lang="en-US" altLang="zh-CN" b="1" dirty="0"/>
            <a:t>CDSG</a:t>
          </a:r>
          <a:r>
            <a:rPr lang="zh-CN" altLang="en-US" b="1" dirty="0"/>
            <a:t>），终身不超过</a:t>
          </a:r>
          <a:r>
            <a:rPr lang="en-CA" altLang="zh-CN" b="1" dirty="0"/>
            <a:t>$70,000</a:t>
          </a:r>
          <a:r>
            <a:rPr lang="zh-CN" b="1" dirty="0"/>
            <a:t>；</a:t>
          </a:r>
          <a:endParaRPr lang="en-US" dirty="0"/>
        </a:p>
      </dgm:t>
    </dgm:pt>
    <dgm:pt modelId="{152FC1CB-7EB0-4C69-8E9E-850A295AF947}" type="parTrans" cxnId="{B31DBA59-612F-445A-8598-295513E03363}">
      <dgm:prSet/>
      <dgm:spPr/>
      <dgm:t>
        <a:bodyPr/>
        <a:lstStyle/>
        <a:p>
          <a:endParaRPr lang="en-US"/>
        </a:p>
      </dgm:t>
    </dgm:pt>
    <dgm:pt modelId="{7272937D-D5C3-4EA5-AB9E-0DF11EF04D95}" type="sibTrans" cxnId="{B31DBA59-612F-445A-8598-295513E03363}">
      <dgm:prSet/>
      <dgm:spPr/>
      <dgm:t>
        <a:bodyPr/>
        <a:lstStyle/>
        <a:p>
          <a:endParaRPr lang="en-US"/>
        </a:p>
      </dgm:t>
    </dgm:pt>
    <dgm:pt modelId="{76DAAF9D-3C5C-437F-B7E7-B36BB76CBEA1}">
      <dgm:prSet/>
      <dgm:spPr/>
      <dgm:t>
        <a:bodyPr/>
        <a:lstStyle/>
        <a:p>
          <a:r>
            <a:rPr lang="zh-CN" b="1" dirty="0"/>
            <a:t>中低收入家庭</a:t>
          </a:r>
          <a:r>
            <a:rPr lang="zh-CN" altLang="en-US" b="1" dirty="0"/>
            <a:t>另外有</a:t>
          </a:r>
          <a:r>
            <a:rPr lang="en-CA" b="1" dirty="0"/>
            <a:t>C</a:t>
          </a:r>
          <a:r>
            <a:rPr lang="en-US" altLang="zh-CN" b="1" dirty="0"/>
            <a:t>DS</a:t>
          </a:r>
          <a:r>
            <a:rPr lang="en-CA" b="1" dirty="0"/>
            <a:t>B</a:t>
          </a:r>
          <a:r>
            <a:rPr lang="zh-CN" b="1" dirty="0"/>
            <a:t>，总额不超过</a:t>
          </a:r>
          <a:r>
            <a:rPr lang="en-CA" b="1" dirty="0"/>
            <a:t>$20</a:t>
          </a:r>
          <a:r>
            <a:rPr lang="zh-CN" altLang="en-US" b="1" dirty="0"/>
            <a:t>，</a:t>
          </a:r>
          <a:r>
            <a:rPr lang="en-CA" b="1" dirty="0"/>
            <a:t>00</a:t>
          </a:r>
          <a:r>
            <a:rPr lang="en-US" altLang="zh-CN" b="1" dirty="0"/>
            <a:t>0</a:t>
          </a:r>
          <a:r>
            <a:rPr lang="zh-CN" altLang="en-US" b="1" dirty="0"/>
            <a:t>；</a:t>
          </a:r>
          <a:endParaRPr lang="en-US" dirty="0"/>
        </a:p>
      </dgm:t>
    </dgm:pt>
    <dgm:pt modelId="{2E721BA7-2FC7-456B-A822-39D3DF62CD81}" type="parTrans" cxnId="{B9480007-6A7C-4874-9065-93222DCF56A8}">
      <dgm:prSet/>
      <dgm:spPr/>
      <dgm:t>
        <a:bodyPr/>
        <a:lstStyle/>
        <a:p>
          <a:endParaRPr lang="en-US"/>
        </a:p>
      </dgm:t>
    </dgm:pt>
    <dgm:pt modelId="{A7EFB2CC-4171-470E-9023-34E1C0C174F5}" type="sibTrans" cxnId="{B9480007-6A7C-4874-9065-93222DCF56A8}">
      <dgm:prSet/>
      <dgm:spPr/>
      <dgm:t>
        <a:bodyPr/>
        <a:lstStyle/>
        <a:p>
          <a:endParaRPr lang="en-US"/>
        </a:p>
      </dgm:t>
    </dgm:pt>
    <dgm:pt modelId="{86DCB9B3-21B6-491D-9B54-87E3FA29E3CD}">
      <dgm:prSet/>
      <dgm:spPr/>
      <dgm:t>
        <a:bodyPr/>
        <a:lstStyle/>
        <a:p>
          <a:r>
            <a:rPr lang="zh-CN" altLang="en-US" dirty="0"/>
            <a:t>受益人</a:t>
          </a:r>
          <a:r>
            <a:rPr lang="en-US" altLang="zh-CN" dirty="0"/>
            <a:t>17</a:t>
          </a:r>
          <a:r>
            <a:rPr lang="zh-CN" altLang="en-US" dirty="0"/>
            <a:t>岁起可以独立报税，以此收入作为</a:t>
          </a:r>
          <a:r>
            <a:rPr lang="en-CA" altLang="zh-CN" dirty="0"/>
            <a:t>CDSG</a:t>
          </a:r>
          <a:r>
            <a:rPr lang="zh-CN" altLang="en-US" dirty="0"/>
            <a:t>和</a:t>
          </a:r>
          <a:r>
            <a:rPr lang="en-CA" altLang="zh-CN" dirty="0"/>
            <a:t>CDSB</a:t>
          </a:r>
          <a:r>
            <a:rPr lang="zh-CN" altLang="en-US" dirty="0"/>
            <a:t>计算标准；</a:t>
          </a:r>
          <a:endParaRPr lang="en-US" dirty="0"/>
        </a:p>
      </dgm:t>
    </dgm:pt>
    <dgm:pt modelId="{9CDD3DBD-DEBE-45E9-B842-8C3A5AF013CE}" type="parTrans" cxnId="{B5040808-0E71-4B1E-B2E3-CD7C98C55236}">
      <dgm:prSet/>
      <dgm:spPr/>
      <dgm:t>
        <a:bodyPr/>
        <a:lstStyle/>
        <a:p>
          <a:endParaRPr lang="en-CA"/>
        </a:p>
      </dgm:t>
    </dgm:pt>
    <dgm:pt modelId="{92C63CC4-BC58-4437-8F33-EDC2E2B5755F}" type="sibTrans" cxnId="{B5040808-0E71-4B1E-B2E3-CD7C98C55236}">
      <dgm:prSet/>
      <dgm:spPr/>
      <dgm:t>
        <a:bodyPr/>
        <a:lstStyle/>
        <a:p>
          <a:endParaRPr lang="en-CA"/>
        </a:p>
      </dgm:t>
    </dgm:pt>
    <dgm:pt modelId="{801BBB77-0B93-4414-98F5-A949A4BED2A1}">
      <dgm:prSet/>
      <dgm:spPr/>
      <dgm:t>
        <a:bodyPr/>
        <a:lstStyle/>
        <a:p>
          <a:r>
            <a:rPr lang="zh-CN" altLang="en-US" dirty="0"/>
            <a:t>任何时候都可以取（</a:t>
          </a:r>
          <a:r>
            <a:rPr lang="en-US" altLang="zh-CN" dirty="0"/>
            <a:t>DAP</a:t>
          </a:r>
          <a:r>
            <a:rPr lang="zh-CN" altLang="en-US" dirty="0"/>
            <a:t>）</a:t>
          </a:r>
          <a:r>
            <a:rPr lang="en-US" altLang="zh-CN" dirty="0"/>
            <a:t>60</a:t>
          </a:r>
          <a:r>
            <a:rPr lang="zh-CN" altLang="en-US" dirty="0"/>
            <a:t>岁后必须取</a:t>
          </a:r>
          <a:r>
            <a:rPr lang="en-CA" altLang="zh-CN" dirty="0"/>
            <a:t>LD</a:t>
          </a:r>
          <a:r>
            <a:rPr lang="en-US" altLang="zh-CN" dirty="0"/>
            <a:t>A</a:t>
          </a:r>
          <a:r>
            <a:rPr lang="en-CA" altLang="zh-CN" dirty="0"/>
            <a:t>P</a:t>
          </a:r>
          <a:r>
            <a:rPr lang="zh-CN" altLang="en-US" dirty="0"/>
            <a:t>，取之前</a:t>
          </a:r>
          <a:r>
            <a:rPr lang="en-US" altLang="zh-CN" dirty="0"/>
            <a:t>10</a:t>
          </a:r>
          <a:r>
            <a:rPr lang="zh-CN" altLang="en-US" dirty="0"/>
            <a:t>年的补贴要退回；</a:t>
          </a:r>
          <a:endParaRPr lang="en-US" dirty="0"/>
        </a:p>
      </dgm:t>
    </dgm:pt>
    <dgm:pt modelId="{9A7A366B-0925-49A4-B9F7-19F1F8F4A9CE}" type="parTrans" cxnId="{F7DAE1B9-6689-4EDA-B389-F4A1153F0D9F}">
      <dgm:prSet/>
      <dgm:spPr/>
      <dgm:t>
        <a:bodyPr/>
        <a:lstStyle/>
        <a:p>
          <a:endParaRPr lang="en-CA"/>
        </a:p>
      </dgm:t>
    </dgm:pt>
    <dgm:pt modelId="{62A15373-33A1-4B94-A484-E48C526EE640}" type="sibTrans" cxnId="{F7DAE1B9-6689-4EDA-B389-F4A1153F0D9F}">
      <dgm:prSet/>
      <dgm:spPr/>
      <dgm:t>
        <a:bodyPr/>
        <a:lstStyle/>
        <a:p>
          <a:endParaRPr lang="en-CA"/>
        </a:p>
      </dgm:t>
    </dgm:pt>
    <dgm:pt modelId="{6D46A735-8F97-4B06-9E3C-CB9E4AA7F298}" type="pres">
      <dgm:prSet presAssocID="{28114A10-1BB3-4AC7-99FD-EB915B8F555F}" presName="linear" presStyleCnt="0">
        <dgm:presLayoutVars>
          <dgm:animLvl val="lvl"/>
          <dgm:resizeHandles val="exact"/>
        </dgm:presLayoutVars>
      </dgm:prSet>
      <dgm:spPr/>
    </dgm:pt>
    <dgm:pt modelId="{941DC806-CDA6-42DE-B1DD-2388EAB85120}" type="pres">
      <dgm:prSet presAssocID="{FD4D8B31-3E53-4DB5-8103-C9ADF13964C4}" presName="parentText" presStyleLbl="node1" presStyleIdx="0" presStyleCnt="6">
        <dgm:presLayoutVars>
          <dgm:chMax val="0"/>
          <dgm:bulletEnabled val="1"/>
        </dgm:presLayoutVars>
      </dgm:prSet>
      <dgm:spPr/>
    </dgm:pt>
    <dgm:pt modelId="{D9F0560D-493D-413D-9120-56AD851D3779}" type="pres">
      <dgm:prSet presAssocID="{52134F8F-D82F-4A5D-9FC0-9AC415EE5D9D}" presName="spacer" presStyleCnt="0"/>
      <dgm:spPr/>
    </dgm:pt>
    <dgm:pt modelId="{A98BAA3A-3E75-4DFF-BECD-E299749FA5B7}" type="pres">
      <dgm:prSet presAssocID="{CCF22510-2631-447F-942F-199CF25EFFAB}" presName="parentText" presStyleLbl="node1" presStyleIdx="1" presStyleCnt="6">
        <dgm:presLayoutVars>
          <dgm:chMax val="0"/>
          <dgm:bulletEnabled val="1"/>
        </dgm:presLayoutVars>
      </dgm:prSet>
      <dgm:spPr/>
    </dgm:pt>
    <dgm:pt modelId="{1F76692D-34A7-4F2A-BEF2-6CF5D83ECF25}" type="pres">
      <dgm:prSet presAssocID="{CA8F0DD7-D93F-4DBF-9F84-6397D18D26B6}" presName="spacer" presStyleCnt="0"/>
      <dgm:spPr/>
    </dgm:pt>
    <dgm:pt modelId="{BE7BEA9C-F7A2-48EC-8598-58738DB152DF}" type="pres">
      <dgm:prSet presAssocID="{24C7548F-1F41-4419-902C-FC0F73DBBF51}" presName="parentText" presStyleLbl="node1" presStyleIdx="2" presStyleCnt="6">
        <dgm:presLayoutVars>
          <dgm:chMax val="0"/>
          <dgm:bulletEnabled val="1"/>
        </dgm:presLayoutVars>
      </dgm:prSet>
      <dgm:spPr/>
    </dgm:pt>
    <dgm:pt modelId="{B6037365-E0BF-40B9-AEC9-3204449135D9}" type="pres">
      <dgm:prSet presAssocID="{7272937D-D5C3-4EA5-AB9E-0DF11EF04D95}" presName="spacer" presStyleCnt="0"/>
      <dgm:spPr/>
    </dgm:pt>
    <dgm:pt modelId="{A2D935BF-EE8F-48A8-8EB5-0A8D3D634B5D}" type="pres">
      <dgm:prSet presAssocID="{76DAAF9D-3C5C-437F-B7E7-B36BB76CBEA1}" presName="parentText" presStyleLbl="node1" presStyleIdx="3" presStyleCnt="6">
        <dgm:presLayoutVars>
          <dgm:chMax val="0"/>
          <dgm:bulletEnabled val="1"/>
        </dgm:presLayoutVars>
      </dgm:prSet>
      <dgm:spPr/>
    </dgm:pt>
    <dgm:pt modelId="{8E46E1C8-E5BF-45C8-99EF-4ADFD0A1AAF0}" type="pres">
      <dgm:prSet presAssocID="{A7EFB2CC-4171-470E-9023-34E1C0C174F5}" presName="spacer" presStyleCnt="0"/>
      <dgm:spPr/>
    </dgm:pt>
    <dgm:pt modelId="{51380CA7-4706-4E6A-818D-FC2E36F544A2}" type="pres">
      <dgm:prSet presAssocID="{86DCB9B3-21B6-491D-9B54-87E3FA29E3CD}" presName="parentText" presStyleLbl="node1" presStyleIdx="4" presStyleCnt="6">
        <dgm:presLayoutVars>
          <dgm:chMax val="0"/>
          <dgm:bulletEnabled val="1"/>
        </dgm:presLayoutVars>
      </dgm:prSet>
      <dgm:spPr/>
    </dgm:pt>
    <dgm:pt modelId="{72F2FB8A-5E13-4830-B540-5B75BC456117}" type="pres">
      <dgm:prSet presAssocID="{92C63CC4-BC58-4437-8F33-EDC2E2B5755F}" presName="spacer" presStyleCnt="0"/>
      <dgm:spPr/>
    </dgm:pt>
    <dgm:pt modelId="{38D32B5A-A26C-4FD3-B41A-673A1791FECA}" type="pres">
      <dgm:prSet presAssocID="{801BBB77-0B93-4414-98F5-A949A4BED2A1}" presName="parentText" presStyleLbl="node1" presStyleIdx="5" presStyleCnt="6">
        <dgm:presLayoutVars>
          <dgm:chMax val="0"/>
          <dgm:bulletEnabled val="1"/>
        </dgm:presLayoutVars>
      </dgm:prSet>
      <dgm:spPr/>
    </dgm:pt>
  </dgm:ptLst>
  <dgm:cxnLst>
    <dgm:cxn modelId="{B9480007-6A7C-4874-9065-93222DCF56A8}" srcId="{28114A10-1BB3-4AC7-99FD-EB915B8F555F}" destId="{76DAAF9D-3C5C-437F-B7E7-B36BB76CBEA1}" srcOrd="3" destOrd="0" parTransId="{2E721BA7-2FC7-456B-A822-39D3DF62CD81}" sibTransId="{A7EFB2CC-4171-470E-9023-34E1C0C174F5}"/>
    <dgm:cxn modelId="{B5040808-0E71-4B1E-B2E3-CD7C98C55236}" srcId="{28114A10-1BB3-4AC7-99FD-EB915B8F555F}" destId="{86DCB9B3-21B6-491D-9B54-87E3FA29E3CD}" srcOrd="4" destOrd="0" parTransId="{9CDD3DBD-DEBE-45E9-B842-8C3A5AF013CE}" sibTransId="{92C63CC4-BC58-4437-8F33-EDC2E2B5755F}"/>
    <dgm:cxn modelId="{05110329-4162-4487-BF24-ED398B5FF65F}" type="presOf" srcId="{76DAAF9D-3C5C-437F-B7E7-B36BB76CBEA1}" destId="{A2D935BF-EE8F-48A8-8EB5-0A8D3D634B5D}" srcOrd="0" destOrd="0" presId="urn:microsoft.com/office/officeart/2005/8/layout/vList2"/>
    <dgm:cxn modelId="{14123A33-AC85-42F0-B2CB-7EB4B55FD142}" srcId="{28114A10-1BB3-4AC7-99FD-EB915B8F555F}" destId="{CCF22510-2631-447F-942F-199CF25EFFAB}" srcOrd="1" destOrd="0" parTransId="{7E957555-1653-4A48-B69D-D58A9BC6B5C5}" sibTransId="{CA8F0DD7-D93F-4DBF-9F84-6397D18D26B6}"/>
    <dgm:cxn modelId="{8137BD65-DB07-4791-BE5F-773D82B778DD}" type="presOf" srcId="{86DCB9B3-21B6-491D-9B54-87E3FA29E3CD}" destId="{51380CA7-4706-4E6A-818D-FC2E36F544A2}" srcOrd="0" destOrd="0" presId="urn:microsoft.com/office/officeart/2005/8/layout/vList2"/>
    <dgm:cxn modelId="{2E9B7D72-2D2F-49F5-A906-39A8E2B01DF6}" srcId="{28114A10-1BB3-4AC7-99FD-EB915B8F555F}" destId="{FD4D8B31-3E53-4DB5-8103-C9ADF13964C4}" srcOrd="0" destOrd="0" parTransId="{71BE15D1-AD09-417E-8521-CA48C314EDB4}" sibTransId="{52134F8F-D82F-4A5D-9FC0-9AC415EE5D9D}"/>
    <dgm:cxn modelId="{03654674-C455-4841-89AF-55612C25F0B4}" type="presOf" srcId="{24C7548F-1F41-4419-902C-FC0F73DBBF51}" destId="{BE7BEA9C-F7A2-48EC-8598-58738DB152DF}" srcOrd="0" destOrd="0" presId="urn:microsoft.com/office/officeart/2005/8/layout/vList2"/>
    <dgm:cxn modelId="{B31DBA59-612F-445A-8598-295513E03363}" srcId="{28114A10-1BB3-4AC7-99FD-EB915B8F555F}" destId="{24C7548F-1F41-4419-902C-FC0F73DBBF51}" srcOrd="2" destOrd="0" parTransId="{152FC1CB-7EB0-4C69-8E9E-850A295AF947}" sibTransId="{7272937D-D5C3-4EA5-AB9E-0DF11EF04D95}"/>
    <dgm:cxn modelId="{8104295A-20BA-4F01-B064-9E7165AF449C}" type="presOf" srcId="{FD4D8B31-3E53-4DB5-8103-C9ADF13964C4}" destId="{941DC806-CDA6-42DE-B1DD-2388EAB85120}" srcOrd="0" destOrd="0" presId="urn:microsoft.com/office/officeart/2005/8/layout/vList2"/>
    <dgm:cxn modelId="{F7DAE1B9-6689-4EDA-B389-F4A1153F0D9F}" srcId="{28114A10-1BB3-4AC7-99FD-EB915B8F555F}" destId="{801BBB77-0B93-4414-98F5-A949A4BED2A1}" srcOrd="5" destOrd="0" parTransId="{9A7A366B-0925-49A4-B9F7-19F1F8F4A9CE}" sibTransId="{62A15373-33A1-4B94-A484-E48C526EE640}"/>
    <dgm:cxn modelId="{0F795BCB-8BD8-4AEA-AD63-221950939C73}" type="presOf" srcId="{CCF22510-2631-447F-942F-199CF25EFFAB}" destId="{A98BAA3A-3E75-4DFF-BECD-E299749FA5B7}" srcOrd="0" destOrd="0" presId="urn:microsoft.com/office/officeart/2005/8/layout/vList2"/>
    <dgm:cxn modelId="{036606EE-91CB-422D-9D84-81EA4A319488}" type="presOf" srcId="{28114A10-1BB3-4AC7-99FD-EB915B8F555F}" destId="{6D46A735-8F97-4B06-9E3C-CB9E4AA7F298}" srcOrd="0" destOrd="0" presId="urn:microsoft.com/office/officeart/2005/8/layout/vList2"/>
    <dgm:cxn modelId="{3B738FFB-32FC-4A13-972F-59A2CE2D8A74}" type="presOf" srcId="{801BBB77-0B93-4414-98F5-A949A4BED2A1}" destId="{38D32B5A-A26C-4FD3-B41A-673A1791FECA}" srcOrd="0" destOrd="0" presId="urn:microsoft.com/office/officeart/2005/8/layout/vList2"/>
    <dgm:cxn modelId="{0C85B866-934D-4DD0-AA89-3ED08032A7AB}" type="presParOf" srcId="{6D46A735-8F97-4B06-9E3C-CB9E4AA7F298}" destId="{941DC806-CDA6-42DE-B1DD-2388EAB85120}" srcOrd="0" destOrd="0" presId="urn:microsoft.com/office/officeart/2005/8/layout/vList2"/>
    <dgm:cxn modelId="{31DC44C2-C6D9-4796-8E8D-F6E62347DB87}" type="presParOf" srcId="{6D46A735-8F97-4B06-9E3C-CB9E4AA7F298}" destId="{D9F0560D-493D-413D-9120-56AD851D3779}" srcOrd="1" destOrd="0" presId="urn:microsoft.com/office/officeart/2005/8/layout/vList2"/>
    <dgm:cxn modelId="{15CCB1AA-B8A5-4436-8E02-582507A397D0}" type="presParOf" srcId="{6D46A735-8F97-4B06-9E3C-CB9E4AA7F298}" destId="{A98BAA3A-3E75-4DFF-BECD-E299749FA5B7}" srcOrd="2" destOrd="0" presId="urn:microsoft.com/office/officeart/2005/8/layout/vList2"/>
    <dgm:cxn modelId="{77B0AE6A-E687-48CC-A505-6834FCF14CBF}" type="presParOf" srcId="{6D46A735-8F97-4B06-9E3C-CB9E4AA7F298}" destId="{1F76692D-34A7-4F2A-BEF2-6CF5D83ECF25}" srcOrd="3" destOrd="0" presId="urn:microsoft.com/office/officeart/2005/8/layout/vList2"/>
    <dgm:cxn modelId="{943FB03F-C470-4502-8A3E-3F413D1E8FFB}" type="presParOf" srcId="{6D46A735-8F97-4B06-9E3C-CB9E4AA7F298}" destId="{BE7BEA9C-F7A2-48EC-8598-58738DB152DF}" srcOrd="4" destOrd="0" presId="urn:microsoft.com/office/officeart/2005/8/layout/vList2"/>
    <dgm:cxn modelId="{138AC432-175D-4EC4-9A73-E1B5F647AC74}" type="presParOf" srcId="{6D46A735-8F97-4B06-9E3C-CB9E4AA7F298}" destId="{B6037365-E0BF-40B9-AEC9-3204449135D9}" srcOrd="5" destOrd="0" presId="urn:microsoft.com/office/officeart/2005/8/layout/vList2"/>
    <dgm:cxn modelId="{CC68D78E-062F-4958-BDBB-7597D8B757D2}" type="presParOf" srcId="{6D46A735-8F97-4B06-9E3C-CB9E4AA7F298}" destId="{A2D935BF-EE8F-48A8-8EB5-0A8D3D634B5D}" srcOrd="6" destOrd="0" presId="urn:microsoft.com/office/officeart/2005/8/layout/vList2"/>
    <dgm:cxn modelId="{DF6F45D7-306B-4029-8D03-431B2444AB81}" type="presParOf" srcId="{6D46A735-8F97-4B06-9E3C-CB9E4AA7F298}" destId="{8E46E1C8-E5BF-45C8-99EF-4ADFD0A1AAF0}" srcOrd="7" destOrd="0" presId="urn:microsoft.com/office/officeart/2005/8/layout/vList2"/>
    <dgm:cxn modelId="{F433EBD7-FC9F-45B8-98C8-3DD617AFFD6E}" type="presParOf" srcId="{6D46A735-8F97-4B06-9E3C-CB9E4AA7F298}" destId="{51380CA7-4706-4E6A-818D-FC2E36F544A2}" srcOrd="8" destOrd="0" presId="urn:microsoft.com/office/officeart/2005/8/layout/vList2"/>
    <dgm:cxn modelId="{92779919-1253-4FA0-B8BF-CB3B4D1C4B0C}" type="presParOf" srcId="{6D46A735-8F97-4B06-9E3C-CB9E4AA7F298}" destId="{72F2FB8A-5E13-4830-B540-5B75BC456117}" srcOrd="9" destOrd="0" presId="urn:microsoft.com/office/officeart/2005/8/layout/vList2"/>
    <dgm:cxn modelId="{441757F9-65B7-4A64-B6BB-D4AB96A91151}" type="presParOf" srcId="{6D46A735-8F97-4B06-9E3C-CB9E4AA7F298}" destId="{38D32B5A-A26C-4FD3-B41A-673A1791FECA}"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8114A10-1BB3-4AC7-99FD-EB915B8F555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FD4D8B31-3E53-4DB5-8103-C9ADF13964C4}">
      <dgm:prSet/>
      <dgm:spPr/>
      <dgm:t>
        <a:bodyPr/>
        <a:lstStyle/>
        <a:p>
          <a:r>
            <a:rPr lang="zh-CN" altLang="en-US" b="1" dirty="0"/>
            <a:t>劳动收入的</a:t>
          </a:r>
          <a:r>
            <a:rPr lang="en-US" altLang="zh-CN" b="1" dirty="0"/>
            <a:t>18%</a:t>
          </a:r>
          <a:r>
            <a:rPr lang="zh-CN" altLang="en-US" b="1" dirty="0"/>
            <a:t>可存入购买投资产品，</a:t>
          </a:r>
          <a:r>
            <a:rPr lang="en-US" altLang="zh-CN" b="1" dirty="0"/>
            <a:t>2019</a:t>
          </a:r>
          <a:r>
            <a:rPr lang="zh-CN" altLang="en-US" b="1" dirty="0"/>
            <a:t>年最高额</a:t>
          </a:r>
          <a:r>
            <a:rPr lang="en-CA" altLang="en-US" b="1" dirty="0"/>
            <a:t>$26,500</a:t>
          </a:r>
          <a:r>
            <a:rPr lang="zh-CN" altLang="en-US" b="1" dirty="0"/>
            <a:t>，未使用额度可累计到后续年度</a:t>
          </a:r>
          <a:r>
            <a:rPr lang="zh-CN" b="1" dirty="0"/>
            <a:t>；</a:t>
          </a:r>
          <a:endParaRPr lang="en-US" dirty="0"/>
        </a:p>
      </dgm:t>
    </dgm:pt>
    <dgm:pt modelId="{71BE15D1-AD09-417E-8521-CA48C314EDB4}" type="parTrans" cxnId="{2E9B7D72-2D2F-49F5-A906-39A8E2B01DF6}">
      <dgm:prSet/>
      <dgm:spPr/>
      <dgm:t>
        <a:bodyPr/>
        <a:lstStyle/>
        <a:p>
          <a:endParaRPr lang="en-US"/>
        </a:p>
      </dgm:t>
    </dgm:pt>
    <dgm:pt modelId="{52134F8F-D82F-4A5D-9FC0-9AC415EE5D9D}" type="sibTrans" cxnId="{2E9B7D72-2D2F-49F5-A906-39A8E2B01DF6}">
      <dgm:prSet/>
      <dgm:spPr/>
      <dgm:t>
        <a:bodyPr/>
        <a:lstStyle/>
        <a:p>
          <a:endParaRPr lang="en-US"/>
        </a:p>
      </dgm:t>
    </dgm:pt>
    <dgm:pt modelId="{CCF22510-2631-447F-942F-199CF25EFFAB}">
      <dgm:prSet/>
      <dgm:spPr/>
      <dgm:t>
        <a:bodyPr/>
        <a:lstStyle/>
        <a:p>
          <a:r>
            <a:rPr lang="zh-CN" altLang="en-US" b="1" dirty="0"/>
            <a:t>每年</a:t>
          </a:r>
          <a:r>
            <a:rPr lang="en-US" altLang="zh-CN" b="1" dirty="0"/>
            <a:t>3</a:t>
          </a:r>
          <a:r>
            <a:rPr lang="zh-CN" altLang="en-US" b="1" dirty="0"/>
            <a:t>月</a:t>
          </a:r>
          <a:r>
            <a:rPr lang="en-US" altLang="zh-CN" b="1" dirty="0"/>
            <a:t>1</a:t>
          </a:r>
          <a:r>
            <a:rPr lang="zh-CN" altLang="en-US" b="1" dirty="0"/>
            <a:t>日前存入的在上一年报税收入中</a:t>
          </a:r>
          <a:r>
            <a:rPr lang="en-US" altLang="zh-CN" b="1" dirty="0"/>
            <a:t>100%</a:t>
          </a:r>
          <a:r>
            <a:rPr lang="zh-CN" altLang="en-US" b="1" dirty="0"/>
            <a:t>扣除</a:t>
          </a:r>
          <a:r>
            <a:rPr lang="zh-CN" b="1" dirty="0"/>
            <a:t>；</a:t>
          </a:r>
          <a:endParaRPr lang="en-US" b="1" dirty="0"/>
        </a:p>
      </dgm:t>
    </dgm:pt>
    <dgm:pt modelId="{7E957555-1653-4A48-B69D-D58A9BC6B5C5}" type="parTrans" cxnId="{14123A33-AC85-42F0-B2CB-7EB4B55FD142}">
      <dgm:prSet/>
      <dgm:spPr/>
      <dgm:t>
        <a:bodyPr/>
        <a:lstStyle/>
        <a:p>
          <a:endParaRPr lang="en-US"/>
        </a:p>
      </dgm:t>
    </dgm:pt>
    <dgm:pt modelId="{CA8F0DD7-D93F-4DBF-9F84-6397D18D26B6}" type="sibTrans" cxnId="{14123A33-AC85-42F0-B2CB-7EB4B55FD142}">
      <dgm:prSet/>
      <dgm:spPr/>
      <dgm:t>
        <a:bodyPr/>
        <a:lstStyle/>
        <a:p>
          <a:endParaRPr lang="en-US"/>
        </a:p>
      </dgm:t>
    </dgm:pt>
    <dgm:pt modelId="{24C7548F-1F41-4419-902C-FC0F73DBBF51}">
      <dgm:prSet/>
      <dgm:spPr/>
      <dgm:t>
        <a:bodyPr/>
        <a:lstStyle/>
        <a:p>
          <a:r>
            <a:rPr lang="zh-CN" altLang="en-US" b="1" dirty="0"/>
            <a:t>投资收益递延缴税，直至取出时，取出时</a:t>
          </a:r>
          <a:r>
            <a:rPr lang="en-US" altLang="zh-CN" b="1" dirty="0"/>
            <a:t>100%</a:t>
          </a:r>
          <a:r>
            <a:rPr lang="zh-CN" altLang="en-US" b="1" dirty="0"/>
            <a:t>算作当年收入计入缴税基数；</a:t>
          </a:r>
          <a:endParaRPr lang="en-US" dirty="0"/>
        </a:p>
      </dgm:t>
    </dgm:pt>
    <dgm:pt modelId="{152FC1CB-7EB0-4C69-8E9E-850A295AF947}" type="parTrans" cxnId="{B31DBA59-612F-445A-8598-295513E03363}">
      <dgm:prSet/>
      <dgm:spPr/>
      <dgm:t>
        <a:bodyPr/>
        <a:lstStyle/>
        <a:p>
          <a:endParaRPr lang="en-US"/>
        </a:p>
      </dgm:t>
    </dgm:pt>
    <dgm:pt modelId="{7272937D-D5C3-4EA5-AB9E-0DF11EF04D95}" type="sibTrans" cxnId="{B31DBA59-612F-445A-8598-295513E03363}">
      <dgm:prSet/>
      <dgm:spPr/>
      <dgm:t>
        <a:bodyPr/>
        <a:lstStyle/>
        <a:p>
          <a:endParaRPr lang="en-US"/>
        </a:p>
      </dgm:t>
    </dgm:pt>
    <dgm:pt modelId="{76DAAF9D-3C5C-437F-B7E7-B36BB76CBEA1}">
      <dgm:prSet/>
      <dgm:spPr/>
      <dgm:t>
        <a:bodyPr/>
        <a:lstStyle/>
        <a:p>
          <a:r>
            <a:rPr lang="zh-CN" altLang="en-US" b="1" dirty="0"/>
            <a:t>可取出用于购买自住房（</a:t>
          </a:r>
          <a:r>
            <a:rPr lang="en-CA" altLang="zh-CN" b="1" dirty="0"/>
            <a:t>HBP)</a:t>
          </a:r>
          <a:r>
            <a:rPr lang="zh-CN" altLang="en-US" b="1" dirty="0"/>
            <a:t>，或资助教育（</a:t>
          </a:r>
          <a:r>
            <a:rPr lang="en-US" altLang="zh-CN" b="1" dirty="0"/>
            <a:t>LLP) </a:t>
          </a:r>
          <a:r>
            <a:rPr lang="zh-CN" altLang="en-US" b="1" dirty="0"/>
            <a:t>限额内，限期还清，免税</a:t>
          </a:r>
          <a:endParaRPr lang="en-US" b="1" dirty="0"/>
        </a:p>
      </dgm:t>
    </dgm:pt>
    <dgm:pt modelId="{2E721BA7-2FC7-456B-A822-39D3DF62CD81}" type="parTrans" cxnId="{B9480007-6A7C-4874-9065-93222DCF56A8}">
      <dgm:prSet/>
      <dgm:spPr/>
      <dgm:t>
        <a:bodyPr/>
        <a:lstStyle/>
        <a:p>
          <a:endParaRPr lang="en-US"/>
        </a:p>
      </dgm:t>
    </dgm:pt>
    <dgm:pt modelId="{A7EFB2CC-4171-470E-9023-34E1C0C174F5}" type="sibTrans" cxnId="{B9480007-6A7C-4874-9065-93222DCF56A8}">
      <dgm:prSet/>
      <dgm:spPr/>
      <dgm:t>
        <a:bodyPr/>
        <a:lstStyle/>
        <a:p>
          <a:endParaRPr lang="en-US"/>
        </a:p>
      </dgm:t>
    </dgm:pt>
    <dgm:pt modelId="{86DCB9B3-21B6-491D-9B54-87E3FA29E3CD}">
      <dgm:prSet/>
      <dgm:spPr/>
      <dgm:t>
        <a:bodyPr/>
        <a:lstStyle/>
        <a:p>
          <a:r>
            <a:rPr lang="zh-CN" altLang="en-US" b="1" dirty="0"/>
            <a:t>可为开设配偶</a:t>
          </a:r>
          <a:r>
            <a:rPr lang="en-CA" altLang="zh-CN" b="1" dirty="0"/>
            <a:t>RRSP</a:t>
          </a:r>
          <a:r>
            <a:rPr lang="zh-CN" altLang="en-US" b="1" dirty="0"/>
            <a:t>账户，并向其中供款，配偶账户</a:t>
          </a:r>
          <a:r>
            <a:rPr lang="en-US" altLang="zh-CN" b="1" dirty="0"/>
            <a:t>3</a:t>
          </a:r>
          <a:r>
            <a:rPr lang="zh-CN" altLang="en-US" b="1" dirty="0"/>
            <a:t>年内取出时合并供款方当年收入缴税</a:t>
          </a:r>
          <a:r>
            <a:rPr lang="zh-CN" altLang="en-US" dirty="0"/>
            <a:t>；</a:t>
          </a:r>
          <a:endParaRPr lang="en-US" dirty="0"/>
        </a:p>
      </dgm:t>
    </dgm:pt>
    <dgm:pt modelId="{9CDD3DBD-DEBE-45E9-B842-8C3A5AF013CE}" type="parTrans" cxnId="{B5040808-0E71-4B1E-B2E3-CD7C98C55236}">
      <dgm:prSet/>
      <dgm:spPr/>
      <dgm:t>
        <a:bodyPr/>
        <a:lstStyle/>
        <a:p>
          <a:endParaRPr lang="en-CA"/>
        </a:p>
      </dgm:t>
    </dgm:pt>
    <dgm:pt modelId="{92C63CC4-BC58-4437-8F33-EDC2E2B5755F}" type="sibTrans" cxnId="{B5040808-0E71-4B1E-B2E3-CD7C98C55236}">
      <dgm:prSet/>
      <dgm:spPr/>
      <dgm:t>
        <a:bodyPr/>
        <a:lstStyle/>
        <a:p>
          <a:endParaRPr lang="en-CA"/>
        </a:p>
      </dgm:t>
    </dgm:pt>
    <dgm:pt modelId="{6D46A735-8F97-4B06-9E3C-CB9E4AA7F298}" type="pres">
      <dgm:prSet presAssocID="{28114A10-1BB3-4AC7-99FD-EB915B8F555F}" presName="linear" presStyleCnt="0">
        <dgm:presLayoutVars>
          <dgm:animLvl val="lvl"/>
          <dgm:resizeHandles val="exact"/>
        </dgm:presLayoutVars>
      </dgm:prSet>
      <dgm:spPr/>
    </dgm:pt>
    <dgm:pt modelId="{941DC806-CDA6-42DE-B1DD-2388EAB85120}" type="pres">
      <dgm:prSet presAssocID="{FD4D8B31-3E53-4DB5-8103-C9ADF13964C4}" presName="parentText" presStyleLbl="node1" presStyleIdx="0" presStyleCnt="5">
        <dgm:presLayoutVars>
          <dgm:chMax val="0"/>
          <dgm:bulletEnabled val="1"/>
        </dgm:presLayoutVars>
      </dgm:prSet>
      <dgm:spPr/>
    </dgm:pt>
    <dgm:pt modelId="{D9F0560D-493D-413D-9120-56AD851D3779}" type="pres">
      <dgm:prSet presAssocID="{52134F8F-D82F-4A5D-9FC0-9AC415EE5D9D}" presName="spacer" presStyleCnt="0"/>
      <dgm:spPr/>
    </dgm:pt>
    <dgm:pt modelId="{A98BAA3A-3E75-4DFF-BECD-E299749FA5B7}" type="pres">
      <dgm:prSet presAssocID="{CCF22510-2631-447F-942F-199CF25EFFAB}" presName="parentText" presStyleLbl="node1" presStyleIdx="1" presStyleCnt="5">
        <dgm:presLayoutVars>
          <dgm:chMax val="0"/>
          <dgm:bulletEnabled val="1"/>
        </dgm:presLayoutVars>
      </dgm:prSet>
      <dgm:spPr/>
    </dgm:pt>
    <dgm:pt modelId="{1F76692D-34A7-4F2A-BEF2-6CF5D83ECF25}" type="pres">
      <dgm:prSet presAssocID="{CA8F0DD7-D93F-4DBF-9F84-6397D18D26B6}" presName="spacer" presStyleCnt="0"/>
      <dgm:spPr/>
    </dgm:pt>
    <dgm:pt modelId="{BE7BEA9C-F7A2-48EC-8598-58738DB152DF}" type="pres">
      <dgm:prSet presAssocID="{24C7548F-1F41-4419-902C-FC0F73DBBF51}" presName="parentText" presStyleLbl="node1" presStyleIdx="2" presStyleCnt="5">
        <dgm:presLayoutVars>
          <dgm:chMax val="0"/>
          <dgm:bulletEnabled val="1"/>
        </dgm:presLayoutVars>
      </dgm:prSet>
      <dgm:spPr/>
    </dgm:pt>
    <dgm:pt modelId="{B6037365-E0BF-40B9-AEC9-3204449135D9}" type="pres">
      <dgm:prSet presAssocID="{7272937D-D5C3-4EA5-AB9E-0DF11EF04D95}" presName="spacer" presStyleCnt="0"/>
      <dgm:spPr/>
    </dgm:pt>
    <dgm:pt modelId="{A2D935BF-EE8F-48A8-8EB5-0A8D3D634B5D}" type="pres">
      <dgm:prSet presAssocID="{76DAAF9D-3C5C-437F-B7E7-B36BB76CBEA1}" presName="parentText" presStyleLbl="node1" presStyleIdx="3" presStyleCnt="5">
        <dgm:presLayoutVars>
          <dgm:chMax val="0"/>
          <dgm:bulletEnabled val="1"/>
        </dgm:presLayoutVars>
      </dgm:prSet>
      <dgm:spPr/>
    </dgm:pt>
    <dgm:pt modelId="{8E46E1C8-E5BF-45C8-99EF-4ADFD0A1AAF0}" type="pres">
      <dgm:prSet presAssocID="{A7EFB2CC-4171-470E-9023-34E1C0C174F5}" presName="spacer" presStyleCnt="0"/>
      <dgm:spPr/>
    </dgm:pt>
    <dgm:pt modelId="{51380CA7-4706-4E6A-818D-FC2E36F544A2}" type="pres">
      <dgm:prSet presAssocID="{86DCB9B3-21B6-491D-9B54-87E3FA29E3CD}" presName="parentText" presStyleLbl="node1" presStyleIdx="4" presStyleCnt="5">
        <dgm:presLayoutVars>
          <dgm:chMax val="0"/>
          <dgm:bulletEnabled val="1"/>
        </dgm:presLayoutVars>
      </dgm:prSet>
      <dgm:spPr/>
    </dgm:pt>
  </dgm:ptLst>
  <dgm:cxnLst>
    <dgm:cxn modelId="{B9480007-6A7C-4874-9065-93222DCF56A8}" srcId="{28114A10-1BB3-4AC7-99FD-EB915B8F555F}" destId="{76DAAF9D-3C5C-437F-B7E7-B36BB76CBEA1}" srcOrd="3" destOrd="0" parTransId="{2E721BA7-2FC7-456B-A822-39D3DF62CD81}" sibTransId="{A7EFB2CC-4171-470E-9023-34E1C0C174F5}"/>
    <dgm:cxn modelId="{B5040808-0E71-4B1E-B2E3-CD7C98C55236}" srcId="{28114A10-1BB3-4AC7-99FD-EB915B8F555F}" destId="{86DCB9B3-21B6-491D-9B54-87E3FA29E3CD}" srcOrd="4" destOrd="0" parTransId="{9CDD3DBD-DEBE-45E9-B842-8C3A5AF013CE}" sibTransId="{92C63CC4-BC58-4437-8F33-EDC2E2B5755F}"/>
    <dgm:cxn modelId="{05110329-4162-4487-BF24-ED398B5FF65F}" type="presOf" srcId="{76DAAF9D-3C5C-437F-B7E7-B36BB76CBEA1}" destId="{A2D935BF-EE8F-48A8-8EB5-0A8D3D634B5D}" srcOrd="0" destOrd="0" presId="urn:microsoft.com/office/officeart/2005/8/layout/vList2"/>
    <dgm:cxn modelId="{14123A33-AC85-42F0-B2CB-7EB4B55FD142}" srcId="{28114A10-1BB3-4AC7-99FD-EB915B8F555F}" destId="{CCF22510-2631-447F-942F-199CF25EFFAB}" srcOrd="1" destOrd="0" parTransId="{7E957555-1653-4A48-B69D-D58A9BC6B5C5}" sibTransId="{CA8F0DD7-D93F-4DBF-9F84-6397D18D26B6}"/>
    <dgm:cxn modelId="{8137BD65-DB07-4791-BE5F-773D82B778DD}" type="presOf" srcId="{86DCB9B3-21B6-491D-9B54-87E3FA29E3CD}" destId="{51380CA7-4706-4E6A-818D-FC2E36F544A2}" srcOrd="0" destOrd="0" presId="urn:microsoft.com/office/officeart/2005/8/layout/vList2"/>
    <dgm:cxn modelId="{2E9B7D72-2D2F-49F5-A906-39A8E2B01DF6}" srcId="{28114A10-1BB3-4AC7-99FD-EB915B8F555F}" destId="{FD4D8B31-3E53-4DB5-8103-C9ADF13964C4}" srcOrd="0" destOrd="0" parTransId="{71BE15D1-AD09-417E-8521-CA48C314EDB4}" sibTransId="{52134F8F-D82F-4A5D-9FC0-9AC415EE5D9D}"/>
    <dgm:cxn modelId="{03654674-C455-4841-89AF-55612C25F0B4}" type="presOf" srcId="{24C7548F-1F41-4419-902C-FC0F73DBBF51}" destId="{BE7BEA9C-F7A2-48EC-8598-58738DB152DF}" srcOrd="0" destOrd="0" presId="urn:microsoft.com/office/officeart/2005/8/layout/vList2"/>
    <dgm:cxn modelId="{B31DBA59-612F-445A-8598-295513E03363}" srcId="{28114A10-1BB3-4AC7-99FD-EB915B8F555F}" destId="{24C7548F-1F41-4419-902C-FC0F73DBBF51}" srcOrd="2" destOrd="0" parTransId="{152FC1CB-7EB0-4C69-8E9E-850A295AF947}" sibTransId="{7272937D-D5C3-4EA5-AB9E-0DF11EF04D95}"/>
    <dgm:cxn modelId="{8104295A-20BA-4F01-B064-9E7165AF449C}" type="presOf" srcId="{FD4D8B31-3E53-4DB5-8103-C9ADF13964C4}" destId="{941DC806-CDA6-42DE-B1DD-2388EAB85120}" srcOrd="0" destOrd="0" presId="urn:microsoft.com/office/officeart/2005/8/layout/vList2"/>
    <dgm:cxn modelId="{0F795BCB-8BD8-4AEA-AD63-221950939C73}" type="presOf" srcId="{CCF22510-2631-447F-942F-199CF25EFFAB}" destId="{A98BAA3A-3E75-4DFF-BECD-E299749FA5B7}" srcOrd="0" destOrd="0" presId="urn:microsoft.com/office/officeart/2005/8/layout/vList2"/>
    <dgm:cxn modelId="{036606EE-91CB-422D-9D84-81EA4A319488}" type="presOf" srcId="{28114A10-1BB3-4AC7-99FD-EB915B8F555F}" destId="{6D46A735-8F97-4B06-9E3C-CB9E4AA7F298}" srcOrd="0" destOrd="0" presId="urn:microsoft.com/office/officeart/2005/8/layout/vList2"/>
    <dgm:cxn modelId="{0C85B866-934D-4DD0-AA89-3ED08032A7AB}" type="presParOf" srcId="{6D46A735-8F97-4B06-9E3C-CB9E4AA7F298}" destId="{941DC806-CDA6-42DE-B1DD-2388EAB85120}" srcOrd="0" destOrd="0" presId="urn:microsoft.com/office/officeart/2005/8/layout/vList2"/>
    <dgm:cxn modelId="{31DC44C2-C6D9-4796-8E8D-F6E62347DB87}" type="presParOf" srcId="{6D46A735-8F97-4B06-9E3C-CB9E4AA7F298}" destId="{D9F0560D-493D-413D-9120-56AD851D3779}" srcOrd="1" destOrd="0" presId="urn:microsoft.com/office/officeart/2005/8/layout/vList2"/>
    <dgm:cxn modelId="{15CCB1AA-B8A5-4436-8E02-582507A397D0}" type="presParOf" srcId="{6D46A735-8F97-4B06-9E3C-CB9E4AA7F298}" destId="{A98BAA3A-3E75-4DFF-BECD-E299749FA5B7}" srcOrd="2" destOrd="0" presId="urn:microsoft.com/office/officeart/2005/8/layout/vList2"/>
    <dgm:cxn modelId="{77B0AE6A-E687-48CC-A505-6834FCF14CBF}" type="presParOf" srcId="{6D46A735-8F97-4B06-9E3C-CB9E4AA7F298}" destId="{1F76692D-34A7-4F2A-BEF2-6CF5D83ECF25}" srcOrd="3" destOrd="0" presId="urn:microsoft.com/office/officeart/2005/8/layout/vList2"/>
    <dgm:cxn modelId="{943FB03F-C470-4502-8A3E-3F413D1E8FFB}" type="presParOf" srcId="{6D46A735-8F97-4B06-9E3C-CB9E4AA7F298}" destId="{BE7BEA9C-F7A2-48EC-8598-58738DB152DF}" srcOrd="4" destOrd="0" presId="urn:microsoft.com/office/officeart/2005/8/layout/vList2"/>
    <dgm:cxn modelId="{138AC432-175D-4EC4-9A73-E1B5F647AC74}" type="presParOf" srcId="{6D46A735-8F97-4B06-9E3C-CB9E4AA7F298}" destId="{B6037365-E0BF-40B9-AEC9-3204449135D9}" srcOrd="5" destOrd="0" presId="urn:microsoft.com/office/officeart/2005/8/layout/vList2"/>
    <dgm:cxn modelId="{CC68D78E-062F-4958-BDBB-7597D8B757D2}" type="presParOf" srcId="{6D46A735-8F97-4B06-9E3C-CB9E4AA7F298}" destId="{A2D935BF-EE8F-48A8-8EB5-0A8D3D634B5D}" srcOrd="6" destOrd="0" presId="urn:microsoft.com/office/officeart/2005/8/layout/vList2"/>
    <dgm:cxn modelId="{DF6F45D7-306B-4029-8D03-431B2444AB81}" type="presParOf" srcId="{6D46A735-8F97-4B06-9E3C-CB9E4AA7F298}" destId="{8E46E1C8-E5BF-45C8-99EF-4ADFD0A1AAF0}" srcOrd="7" destOrd="0" presId="urn:microsoft.com/office/officeart/2005/8/layout/vList2"/>
    <dgm:cxn modelId="{F433EBD7-FC9F-45B8-98C8-3DD617AFFD6E}" type="presParOf" srcId="{6D46A735-8F97-4B06-9E3C-CB9E4AA7F298}" destId="{51380CA7-4706-4E6A-818D-FC2E36F544A2}"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8114A10-1BB3-4AC7-99FD-EB915B8F555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FD4D8B31-3E53-4DB5-8103-C9ADF13964C4}">
      <dgm:prSet/>
      <dgm:spPr/>
      <dgm:t>
        <a:bodyPr/>
        <a:lstStyle/>
        <a:p>
          <a:r>
            <a:rPr lang="en-US" altLang="zh-CN" b="1" dirty="0"/>
            <a:t>18</a:t>
          </a:r>
          <a:r>
            <a:rPr lang="zh-CN" altLang="en-US" b="1" dirty="0"/>
            <a:t>岁以上加拿大居民可开立账户</a:t>
          </a:r>
          <a:r>
            <a:rPr lang="zh-CN" b="1" dirty="0"/>
            <a:t>；</a:t>
          </a:r>
          <a:endParaRPr lang="en-US" dirty="0"/>
        </a:p>
      </dgm:t>
    </dgm:pt>
    <dgm:pt modelId="{71BE15D1-AD09-417E-8521-CA48C314EDB4}" type="parTrans" cxnId="{2E9B7D72-2D2F-49F5-A906-39A8E2B01DF6}">
      <dgm:prSet/>
      <dgm:spPr/>
      <dgm:t>
        <a:bodyPr/>
        <a:lstStyle/>
        <a:p>
          <a:endParaRPr lang="en-US"/>
        </a:p>
      </dgm:t>
    </dgm:pt>
    <dgm:pt modelId="{52134F8F-D82F-4A5D-9FC0-9AC415EE5D9D}" type="sibTrans" cxnId="{2E9B7D72-2D2F-49F5-A906-39A8E2B01DF6}">
      <dgm:prSet/>
      <dgm:spPr/>
      <dgm:t>
        <a:bodyPr/>
        <a:lstStyle/>
        <a:p>
          <a:endParaRPr lang="en-US"/>
        </a:p>
      </dgm:t>
    </dgm:pt>
    <dgm:pt modelId="{CCF22510-2631-447F-942F-199CF25EFFAB}">
      <dgm:prSet/>
      <dgm:spPr/>
      <dgm:t>
        <a:bodyPr/>
        <a:lstStyle/>
        <a:p>
          <a:r>
            <a:rPr lang="zh-CN" altLang="en-US" b="1" dirty="0"/>
            <a:t>账户中投资收益免税</a:t>
          </a:r>
          <a:r>
            <a:rPr lang="zh-CN" b="1" dirty="0"/>
            <a:t>；</a:t>
          </a:r>
          <a:endParaRPr lang="en-US" b="1" dirty="0"/>
        </a:p>
      </dgm:t>
    </dgm:pt>
    <dgm:pt modelId="{7E957555-1653-4A48-B69D-D58A9BC6B5C5}" type="parTrans" cxnId="{14123A33-AC85-42F0-B2CB-7EB4B55FD142}">
      <dgm:prSet/>
      <dgm:spPr/>
      <dgm:t>
        <a:bodyPr/>
        <a:lstStyle/>
        <a:p>
          <a:endParaRPr lang="en-US"/>
        </a:p>
      </dgm:t>
    </dgm:pt>
    <dgm:pt modelId="{CA8F0DD7-D93F-4DBF-9F84-6397D18D26B6}" type="sibTrans" cxnId="{14123A33-AC85-42F0-B2CB-7EB4B55FD142}">
      <dgm:prSet/>
      <dgm:spPr/>
      <dgm:t>
        <a:bodyPr/>
        <a:lstStyle/>
        <a:p>
          <a:endParaRPr lang="en-US"/>
        </a:p>
      </dgm:t>
    </dgm:pt>
    <dgm:pt modelId="{24C7548F-1F41-4419-902C-FC0F73DBBF51}">
      <dgm:prSet/>
      <dgm:spPr/>
      <dgm:t>
        <a:bodyPr/>
        <a:lstStyle/>
        <a:p>
          <a:r>
            <a:rPr lang="zh-CN" altLang="en-US" b="1" dirty="0"/>
            <a:t>每年有限额如下：</a:t>
          </a:r>
          <a:endParaRPr lang="en-US" dirty="0"/>
        </a:p>
      </dgm:t>
    </dgm:pt>
    <dgm:pt modelId="{152FC1CB-7EB0-4C69-8E9E-850A295AF947}" type="parTrans" cxnId="{B31DBA59-612F-445A-8598-295513E03363}">
      <dgm:prSet/>
      <dgm:spPr/>
      <dgm:t>
        <a:bodyPr/>
        <a:lstStyle/>
        <a:p>
          <a:endParaRPr lang="en-US"/>
        </a:p>
      </dgm:t>
    </dgm:pt>
    <dgm:pt modelId="{7272937D-D5C3-4EA5-AB9E-0DF11EF04D95}" type="sibTrans" cxnId="{B31DBA59-612F-445A-8598-295513E03363}">
      <dgm:prSet/>
      <dgm:spPr/>
      <dgm:t>
        <a:bodyPr/>
        <a:lstStyle/>
        <a:p>
          <a:endParaRPr lang="en-US"/>
        </a:p>
      </dgm:t>
    </dgm:pt>
    <dgm:pt modelId="{86DCB9B3-21B6-491D-9B54-87E3FA29E3CD}">
      <dgm:prSet/>
      <dgm:spPr/>
      <dgm:t>
        <a:bodyPr/>
        <a:lstStyle/>
        <a:p>
          <a:r>
            <a:rPr lang="en-CA" altLang="zh-CN" b="1" dirty="0"/>
            <a:t>$6000 2019</a:t>
          </a:r>
          <a:r>
            <a:rPr lang="zh-CN" altLang="en-US" b="1" dirty="0"/>
            <a:t>；</a:t>
          </a:r>
          <a:r>
            <a:rPr lang="en-US" dirty="0"/>
            <a:t>$5,500</a:t>
          </a:r>
          <a:r>
            <a:rPr lang="zh-CN" altLang="en-US" dirty="0"/>
            <a:t> </a:t>
          </a:r>
          <a:r>
            <a:rPr lang="en-US" altLang="zh-CN" dirty="0"/>
            <a:t>2016-2018</a:t>
          </a:r>
          <a:endParaRPr lang="en-US" dirty="0"/>
        </a:p>
      </dgm:t>
    </dgm:pt>
    <dgm:pt modelId="{9CDD3DBD-DEBE-45E9-B842-8C3A5AF013CE}" type="parTrans" cxnId="{B5040808-0E71-4B1E-B2E3-CD7C98C55236}">
      <dgm:prSet/>
      <dgm:spPr/>
      <dgm:t>
        <a:bodyPr/>
        <a:lstStyle/>
        <a:p>
          <a:endParaRPr lang="en-CA"/>
        </a:p>
      </dgm:t>
    </dgm:pt>
    <dgm:pt modelId="{92C63CC4-BC58-4437-8F33-EDC2E2B5755F}" type="sibTrans" cxnId="{B5040808-0E71-4B1E-B2E3-CD7C98C55236}">
      <dgm:prSet/>
      <dgm:spPr/>
      <dgm:t>
        <a:bodyPr/>
        <a:lstStyle/>
        <a:p>
          <a:endParaRPr lang="en-CA"/>
        </a:p>
      </dgm:t>
    </dgm:pt>
    <dgm:pt modelId="{CAA7162B-E1EF-47DE-BC25-A50D0C648105}">
      <dgm:prSet/>
      <dgm:spPr/>
      <dgm:t>
        <a:bodyPr/>
        <a:lstStyle/>
        <a:p>
          <a:r>
            <a:rPr lang="en-US" dirty="0"/>
            <a:t>$10,000 2015</a:t>
          </a:r>
          <a:r>
            <a:rPr lang="zh-CN" altLang="en-US" dirty="0"/>
            <a:t>；</a:t>
          </a:r>
          <a:r>
            <a:rPr lang="en-US" dirty="0"/>
            <a:t>$5,500 2013-2014</a:t>
          </a:r>
        </a:p>
      </dgm:t>
    </dgm:pt>
    <dgm:pt modelId="{A4FA13FC-55F0-4E13-9706-BE09A255468F}" type="parTrans" cxnId="{79A16F58-00EA-411D-AF04-AE653C3C8E5B}">
      <dgm:prSet/>
      <dgm:spPr/>
      <dgm:t>
        <a:bodyPr/>
        <a:lstStyle/>
        <a:p>
          <a:endParaRPr lang="en-CA"/>
        </a:p>
      </dgm:t>
    </dgm:pt>
    <dgm:pt modelId="{7A2F0A9B-9EBA-4134-B1C4-1017CC8323CC}" type="sibTrans" cxnId="{79A16F58-00EA-411D-AF04-AE653C3C8E5B}">
      <dgm:prSet/>
      <dgm:spPr/>
      <dgm:t>
        <a:bodyPr/>
        <a:lstStyle/>
        <a:p>
          <a:endParaRPr lang="en-CA"/>
        </a:p>
      </dgm:t>
    </dgm:pt>
    <dgm:pt modelId="{025A30D1-921E-40FB-B507-5D41789417B7}">
      <dgm:prSet/>
      <dgm:spPr/>
      <dgm:t>
        <a:bodyPr/>
        <a:lstStyle/>
        <a:p>
          <a:r>
            <a:rPr lang="en-US" dirty="0"/>
            <a:t>$5,000 </a:t>
          </a:r>
          <a:r>
            <a:rPr lang="en-US" altLang="zh-CN" dirty="0"/>
            <a:t>2009-2012</a:t>
          </a:r>
          <a:endParaRPr lang="en-US" dirty="0"/>
        </a:p>
      </dgm:t>
    </dgm:pt>
    <dgm:pt modelId="{0C29559F-943B-4D29-82DB-9AD50629DBF7}" type="parTrans" cxnId="{64E9187E-10B0-4E02-87B1-17C03FC31DCE}">
      <dgm:prSet/>
      <dgm:spPr/>
      <dgm:t>
        <a:bodyPr/>
        <a:lstStyle/>
        <a:p>
          <a:endParaRPr lang="en-CA"/>
        </a:p>
      </dgm:t>
    </dgm:pt>
    <dgm:pt modelId="{7BEA1FD6-6E5A-400B-B2E6-2B65A2614670}" type="sibTrans" cxnId="{64E9187E-10B0-4E02-87B1-17C03FC31DCE}">
      <dgm:prSet/>
      <dgm:spPr/>
      <dgm:t>
        <a:bodyPr/>
        <a:lstStyle/>
        <a:p>
          <a:endParaRPr lang="en-CA"/>
        </a:p>
      </dgm:t>
    </dgm:pt>
    <dgm:pt modelId="{6D46A735-8F97-4B06-9E3C-CB9E4AA7F298}" type="pres">
      <dgm:prSet presAssocID="{28114A10-1BB3-4AC7-99FD-EB915B8F555F}" presName="linear" presStyleCnt="0">
        <dgm:presLayoutVars>
          <dgm:animLvl val="lvl"/>
          <dgm:resizeHandles val="exact"/>
        </dgm:presLayoutVars>
      </dgm:prSet>
      <dgm:spPr/>
    </dgm:pt>
    <dgm:pt modelId="{941DC806-CDA6-42DE-B1DD-2388EAB85120}" type="pres">
      <dgm:prSet presAssocID="{FD4D8B31-3E53-4DB5-8103-C9ADF13964C4}" presName="parentText" presStyleLbl="node1" presStyleIdx="0" presStyleCnt="6">
        <dgm:presLayoutVars>
          <dgm:chMax val="0"/>
          <dgm:bulletEnabled val="1"/>
        </dgm:presLayoutVars>
      </dgm:prSet>
      <dgm:spPr/>
    </dgm:pt>
    <dgm:pt modelId="{D9F0560D-493D-413D-9120-56AD851D3779}" type="pres">
      <dgm:prSet presAssocID="{52134F8F-D82F-4A5D-9FC0-9AC415EE5D9D}" presName="spacer" presStyleCnt="0"/>
      <dgm:spPr/>
    </dgm:pt>
    <dgm:pt modelId="{A98BAA3A-3E75-4DFF-BECD-E299749FA5B7}" type="pres">
      <dgm:prSet presAssocID="{CCF22510-2631-447F-942F-199CF25EFFAB}" presName="parentText" presStyleLbl="node1" presStyleIdx="1" presStyleCnt="6">
        <dgm:presLayoutVars>
          <dgm:chMax val="0"/>
          <dgm:bulletEnabled val="1"/>
        </dgm:presLayoutVars>
      </dgm:prSet>
      <dgm:spPr/>
    </dgm:pt>
    <dgm:pt modelId="{1F76692D-34A7-4F2A-BEF2-6CF5D83ECF25}" type="pres">
      <dgm:prSet presAssocID="{CA8F0DD7-D93F-4DBF-9F84-6397D18D26B6}" presName="spacer" presStyleCnt="0"/>
      <dgm:spPr/>
    </dgm:pt>
    <dgm:pt modelId="{BE7BEA9C-F7A2-48EC-8598-58738DB152DF}" type="pres">
      <dgm:prSet presAssocID="{24C7548F-1F41-4419-902C-FC0F73DBBF51}" presName="parentText" presStyleLbl="node1" presStyleIdx="2" presStyleCnt="6">
        <dgm:presLayoutVars>
          <dgm:chMax val="0"/>
          <dgm:bulletEnabled val="1"/>
        </dgm:presLayoutVars>
      </dgm:prSet>
      <dgm:spPr/>
    </dgm:pt>
    <dgm:pt modelId="{B3E63E89-1D9A-4EB1-89CA-8D48CAA3D591}" type="pres">
      <dgm:prSet presAssocID="{7272937D-D5C3-4EA5-AB9E-0DF11EF04D95}" presName="spacer" presStyleCnt="0"/>
      <dgm:spPr/>
    </dgm:pt>
    <dgm:pt modelId="{F29F1EA6-604A-4C11-A524-B311A69E95CA}" type="pres">
      <dgm:prSet presAssocID="{86DCB9B3-21B6-491D-9B54-87E3FA29E3CD}" presName="parentText" presStyleLbl="node1" presStyleIdx="3" presStyleCnt="6">
        <dgm:presLayoutVars>
          <dgm:chMax val="0"/>
          <dgm:bulletEnabled val="1"/>
        </dgm:presLayoutVars>
      </dgm:prSet>
      <dgm:spPr/>
    </dgm:pt>
    <dgm:pt modelId="{B42A7319-5ED6-4F78-ABFE-B0FF6D6D8326}" type="pres">
      <dgm:prSet presAssocID="{92C63CC4-BC58-4437-8F33-EDC2E2B5755F}" presName="spacer" presStyleCnt="0"/>
      <dgm:spPr/>
    </dgm:pt>
    <dgm:pt modelId="{93C6CE1A-B874-4CE1-B691-A822A12B56B3}" type="pres">
      <dgm:prSet presAssocID="{CAA7162B-E1EF-47DE-BC25-A50D0C648105}" presName="parentText" presStyleLbl="node1" presStyleIdx="4" presStyleCnt="6">
        <dgm:presLayoutVars>
          <dgm:chMax val="0"/>
          <dgm:bulletEnabled val="1"/>
        </dgm:presLayoutVars>
      </dgm:prSet>
      <dgm:spPr/>
    </dgm:pt>
    <dgm:pt modelId="{AC2DF6C1-16ED-4DC1-A747-6F6C0B7ED0A0}" type="pres">
      <dgm:prSet presAssocID="{7A2F0A9B-9EBA-4134-B1C4-1017CC8323CC}" presName="spacer" presStyleCnt="0"/>
      <dgm:spPr/>
    </dgm:pt>
    <dgm:pt modelId="{2551A4FB-E14F-4385-B0A6-C183C8BFE5EB}" type="pres">
      <dgm:prSet presAssocID="{025A30D1-921E-40FB-B507-5D41789417B7}" presName="parentText" presStyleLbl="node1" presStyleIdx="5" presStyleCnt="6">
        <dgm:presLayoutVars>
          <dgm:chMax val="0"/>
          <dgm:bulletEnabled val="1"/>
        </dgm:presLayoutVars>
      </dgm:prSet>
      <dgm:spPr/>
    </dgm:pt>
  </dgm:ptLst>
  <dgm:cxnLst>
    <dgm:cxn modelId="{B5040808-0E71-4B1E-B2E3-CD7C98C55236}" srcId="{28114A10-1BB3-4AC7-99FD-EB915B8F555F}" destId="{86DCB9B3-21B6-491D-9B54-87E3FA29E3CD}" srcOrd="3" destOrd="0" parTransId="{9CDD3DBD-DEBE-45E9-B842-8C3A5AF013CE}" sibTransId="{92C63CC4-BC58-4437-8F33-EDC2E2B5755F}"/>
    <dgm:cxn modelId="{14123A33-AC85-42F0-B2CB-7EB4B55FD142}" srcId="{28114A10-1BB3-4AC7-99FD-EB915B8F555F}" destId="{CCF22510-2631-447F-942F-199CF25EFFAB}" srcOrd="1" destOrd="0" parTransId="{7E957555-1653-4A48-B69D-D58A9BC6B5C5}" sibTransId="{CA8F0DD7-D93F-4DBF-9F84-6397D18D26B6}"/>
    <dgm:cxn modelId="{AECAA261-542E-42AF-BC5A-5F6A0D9EFCFF}" type="presOf" srcId="{CAA7162B-E1EF-47DE-BC25-A50D0C648105}" destId="{93C6CE1A-B874-4CE1-B691-A822A12B56B3}" srcOrd="0" destOrd="0" presId="urn:microsoft.com/office/officeart/2005/8/layout/vList2"/>
    <dgm:cxn modelId="{2E9B7D72-2D2F-49F5-A906-39A8E2B01DF6}" srcId="{28114A10-1BB3-4AC7-99FD-EB915B8F555F}" destId="{FD4D8B31-3E53-4DB5-8103-C9ADF13964C4}" srcOrd="0" destOrd="0" parTransId="{71BE15D1-AD09-417E-8521-CA48C314EDB4}" sibTransId="{52134F8F-D82F-4A5D-9FC0-9AC415EE5D9D}"/>
    <dgm:cxn modelId="{03654674-C455-4841-89AF-55612C25F0B4}" type="presOf" srcId="{24C7548F-1F41-4419-902C-FC0F73DBBF51}" destId="{BE7BEA9C-F7A2-48EC-8598-58738DB152DF}" srcOrd="0" destOrd="0" presId="urn:microsoft.com/office/officeart/2005/8/layout/vList2"/>
    <dgm:cxn modelId="{79A16F58-00EA-411D-AF04-AE653C3C8E5B}" srcId="{28114A10-1BB3-4AC7-99FD-EB915B8F555F}" destId="{CAA7162B-E1EF-47DE-BC25-A50D0C648105}" srcOrd="4" destOrd="0" parTransId="{A4FA13FC-55F0-4E13-9706-BE09A255468F}" sibTransId="{7A2F0A9B-9EBA-4134-B1C4-1017CC8323CC}"/>
    <dgm:cxn modelId="{B31DBA59-612F-445A-8598-295513E03363}" srcId="{28114A10-1BB3-4AC7-99FD-EB915B8F555F}" destId="{24C7548F-1F41-4419-902C-FC0F73DBBF51}" srcOrd="2" destOrd="0" parTransId="{152FC1CB-7EB0-4C69-8E9E-850A295AF947}" sibTransId="{7272937D-D5C3-4EA5-AB9E-0DF11EF04D95}"/>
    <dgm:cxn modelId="{8104295A-20BA-4F01-B064-9E7165AF449C}" type="presOf" srcId="{FD4D8B31-3E53-4DB5-8103-C9ADF13964C4}" destId="{941DC806-CDA6-42DE-B1DD-2388EAB85120}" srcOrd="0" destOrd="0" presId="urn:microsoft.com/office/officeart/2005/8/layout/vList2"/>
    <dgm:cxn modelId="{64E9187E-10B0-4E02-87B1-17C03FC31DCE}" srcId="{28114A10-1BB3-4AC7-99FD-EB915B8F555F}" destId="{025A30D1-921E-40FB-B507-5D41789417B7}" srcOrd="5" destOrd="0" parTransId="{0C29559F-943B-4D29-82DB-9AD50629DBF7}" sibTransId="{7BEA1FD6-6E5A-400B-B2E6-2B65A2614670}"/>
    <dgm:cxn modelId="{0F795BCB-8BD8-4AEA-AD63-221950939C73}" type="presOf" srcId="{CCF22510-2631-447F-942F-199CF25EFFAB}" destId="{A98BAA3A-3E75-4DFF-BECD-E299749FA5B7}" srcOrd="0" destOrd="0" presId="urn:microsoft.com/office/officeart/2005/8/layout/vList2"/>
    <dgm:cxn modelId="{577F2BCD-2999-472B-9D62-B331A2C1D446}" type="presOf" srcId="{025A30D1-921E-40FB-B507-5D41789417B7}" destId="{2551A4FB-E14F-4385-B0A6-C183C8BFE5EB}" srcOrd="0" destOrd="0" presId="urn:microsoft.com/office/officeart/2005/8/layout/vList2"/>
    <dgm:cxn modelId="{292F10D3-AE21-499B-9828-53F1EF5066B1}" type="presOf" srcId="{86DCB9B3-21B6-491D-9B54-87E3FA29E3CD}" destId="{F29F1EA6-604A-4C11-A524-B311A69E95CA}" srcOrd="0" destOrd="0" presId="urn:microsoft.com/office/officeart/2005/8/layout/vList2"/>
    <dgm:cxn modelId="{036606EE-91CB-422D-9D84-81EA4A319488}" type="presOf" srcId="{28114A10-1BB3-4AC7-99FD-EB915B8F555F}" destId="{6D46A735-8F97-4B06-9E3C-CB9E4AA7F298}" srcOrd="0" destOrd="0" presId="urn:microsoft.com/office/officeart/2005/8/layout/vList2"/>
    <dgm:cxn modelId="{0C85B866-934D-4DD0-AA89-3ED08032A7AB}" type="presParOf" srcId="{6D46A735-8F97-4B06-9E3C-CB9E4AA7F298}" destId="{941DC806-CDA6-42DE-B1DD-2388EAB85120}" srcOrd="0" destOrd="0" presId="urn:microsoft.com/office/officeart/2005/8/layout/vList2"/>
    <dgm:cxn modelId="{31DC44C2-C6D9-4796-8E8D-F6E62347DB87}" type="presParOf" srcId="{6D46A735-8F97-4B06-9E3C-CB9E4AA7F298}" destId="{D9F0560D-493D-413D-9120-56AD851D3779}" srcOrd="1" destOrd="0" presId="urn:microsoft.com/office/officeart/2005/8/layout/vList2"/>
    <dgm:cxn modelId="{15CCB1AA-B8A5-4436-8E02-582507A397D0}" type="presParOf" srcId="{6D46A735-8F97-4B06-9E3C-CB9E4AA7F298}" destId="{A98BAA3A-3E75-4DFF-BECD-E299749FA5B7}" srcOrd="2" destOrd="0" presId="urn:microsoft.com/office/officeart/2005/8/layout/vList2"/>
    <dgm:cxn modelId="{77B0AE6A-E687-48CC-A505-6834FCF14CBF}" type="presParOf" srcId="{6D46A735-8F97-4B06-9E3C-CB9E4AA7F298}" destId="{1F76692D-34A7-4F2A-BEF2-6CF5D83ECF25}" srcOrd="3" destOrd="0" presId="urn:microsoft.com/office/officeart/2005/8/layout/vList2"/>
    <dgm:cxn modelId="{943FB03F-C470-4502-8A3E-3F413D1E8FFB}" type="presParOf" srcId="{6D46A735-8F97-4B06-9E3C-CB9E4AA7F298}" destId="{BE7BEA9C-F7A2-48EC-8598-58738DB152DF}" srcOrd="4" destOrd="0" presId="urn:microsoft.com/office/officeart/2005/8/layout/vList2"/>
    <dgm:cxn modelId="{F6C24D2E-6672-41A3-A27C-119A6CBB04B5}" type="presParOf" srcId="{6D46A735-8F97-4B06-9E3C-CB9E4AA7F298}" destId="{B3E63E89-1D9A-4EB1-89CA-8D48CAA3D591}" srcOrd="5" destOrd="0" presId="urn:microsoft.com/office/officeart/2005/8/layout/vList2"/>
    <dgm:cxn modelId="{7AD1BA82-77B4-4003-ADB9-2459D3EFA733}" type="presParOf" srcId="{6D46A735-8F97-4B06-9E3C-CB9E4AA7F298}" destId="{F29F1EA6-604A-4C11-A524-B311A69E95CA}" srcOrd="6" destOrd="0" presId="urn:microsoft.com/office/officeart/2005/8/layout/vList2"/>
    <dgm:cxn modelId="{E5841144-2CC0-48DB-9394-A617A300E152}" type="presParOf" srcId="{6D46A735-8F97-4B06-9E3C-CB9E4AA7F298}" destId="{B42A7319-5ED6-4F78-ABFE-B0FF6D6D8326}" srcOrd="7" destOrd="0" presId="urn:microsoft.com/office/officeart/2005/8/layout/vList2"/>
    <dgm:cxn modelId="{C8F71C42-F962-4B81-BF09-88239956EB03}" type="presParOf" srcId="{6D46A735-8F97-4B06-9E3C-CB9E4AA7F298}" destId="{93C6CE1A-B874-4CE1-B691-A822A12B56B3}" srcOrd="8" destOrd="0" presId="urn:microsoft.com/office/officeart/2005/8/layout/vList2"/>
    <dgm:cxn modelId="{1021AE25-EC3F-46AA-951B-E3EBCC3CFAE8}" type="presParOf" srcId="{6D46A735-8F97-4B06-9E3C-CB9E4AA7F298}" destId="{AC2DF6C1-16ED-4DC1-A747-6F6C0B7ED0A0}" srcOrd="9" destOrd="0" presId="urn:microsoft.com/office/officeart/2005/8/layout/vList2"/>
    <dgm:cxn modelId="{52493B30-11BF-47B3-AF30-D10BD04FDDAA}" type="presParOf" srcId="{6D46A735-8F97-4B06-9E3C-CB9E4AA7F298}" destId="{2551A4FB-E14F-4385-B0A6-C183C8BFE5EB}"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E27776-80DB-4A4F-8721-73B54324375A}">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728EE1-CFCD-4B55-8CBA-501F9FCDD69A}">
      <dsp:nvSpPr>
        <dsp:cNvPr id="0" name=""/>
        <dsp:cNvSpPr/>
      </dsp:nvSpPr>
      <dsp:spPr>
        <a:xfrm>
          <a:off x="0" y="623"/>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100000"/>
            </a:lnSpc>
            <a:spcBef>
              <a:spcPct val="0"/>
            </a:spcBef>
            <a:spcAft>
              <a:spcPct val="35000"/>
            </a:spcAft>
            <a:buNone/>
          </a:pPr>
          <a:r>
            <a:rPr lang="en-CA" sz="1700" kern="1200"/>
            <a:t>2018 Sun Life Financial Advisor </a:t>
          </a:r>
          <a:r>
            <a:rPr lang="en-US" sz="1700" kern="1200"/>
            <a:t>2018</a:t>
          </a:r>
          <a:r>
            <a:rPr lang="zh-CN" sz="1700" kern="1200"/>
            <a:t>年永明理财顾问</a:t>
          </a:r>
          <a:endParaRPr lang="en-US" sz="1700" kern="1200"/>
        </a:p>
      </dsp:txBody>
      <dsp:txXfrm>
        <a:off x="0" y="623"/>
        <a:ext cx="6492875" cy="729164"/>
      </dsp:txXfrm>
    </dsp:sp>
    <dsp:sp modelId="{D729E8C6-F632-4D2D-B306-85A6056DADB0}">
      <dsp:nvSpPr>
        <dsp:cNvPr id="0" name=""/>
        <dsp:cNvSpPr/>
      </dsp:nvSpPr>
      <dsp:spPr>
        <a:xfrm>
          <a:off x="0" y="729788"/>
          <a:ext cx="6492875" cy="0"/>
        </a:xfrm>
        <a:prstGeom prst="line">
          <a:avLst/>
        </a:prstGeom>
        <a:solidFill>
          <a:schemeClr val="accent2">
            <a:hueOff val="-242561"/>
            <a:satOff val="-13988"/>
            <a:lumOff val="1438"/>
            <a:alphaOff val="0"/>
          </a:schemeClr>
        </a:solidFill>
        <a:ln w="12700" cap="flat" cmpd="sng" algn="ctr">
          <a:solidFill>
            <a:schemeClr val="accent2">
              <a:hueOff val="-242561"/>
              <a:satOff val="-13988"/>
              <a:lumOff val="14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B3AC75-7682-4BEC-8104-9A69CC0A56E9}">
      <dsp:nvSpPr>
        <dsp:cNvPr id="0" name=""/>
        <dsp:cNvSpPr/>
      </dsp:nvSpPr>
      <dsp:spPr>
        <a:xfrm>
          <a:off x="0" y="729788"/>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100000"/>
            </a:lnSpc>
            <a:spcBef>
              <a:spcPct val="0"/>
            </a:spcBef>
            <a:spcAft>
              <a:spcPct val="35000"/>
            </a:spcAft>
            <a:buNone/>
          </a:pPr>
          <a:r>
            <a:rPr lang="en-CA" sz="1700" kern="1200"/>
            <a:t>2017 Mutual Fund License </a:t>
          </a:r>
          <a:r>
            <a:rPr lang="en-US" sz="1700" kern="1200"/>
            <a:t>2017</a:t>
          </a:r>
          <a:r>
            <a:rPr lang="zh-CN" sz="1700" kern="1200"/>
            <a:t>年 基金认证</a:t>
          </a:r>
          <a:endParaRPr lang="en-US" sz="1700" kern="1200"/>
        </a:p>
      </dsp:txBody>
      <dsp:txXfrm>
        <a:off x="0" y="729788"/>
        <a:ext cx="6492875" cy="729164"/>
      </dsp:txXfrm>
    </dsp:sp>
    <dsp:sp modelId="{6218998E-BCF2-4CE8-A973-DAEC176038BD}">
      <dsp:nvSpPr>
        <dsp:cNvPr id="0" name=""/>
        <dsp:cNvSpPr/>
      </dsp:nvSpPr>
      <dsp:spPr>
        <a:xfrm>
          <a:off x="0" y="1458952"/>
          <a:ext cx="6492875"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F69BCF-72B1-4930-9136-96CDA484936B}">
      <dsp:nvSpPr>
        <dsp:cNvPr id="0" name=""/>
        <dsp:cNvSpPr/>
      </dsp:nvSpPr>
      <dsp:spPr>
        <a:xfrm>
          <a:off x="0" y="1458952"/>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100000"/>
            </a:lnSpc>
            <a:spcBef>
              <a:spcPct val="0"/>
            </a:spcBef>
            <a:spcAft>
              <a:spcPct val="35000"/>
            </a:spcAft>
            <a:buNone/>
          </a:pPr>
          <a:r>
            <a:rPr lang="en-CA" sz="1700" kern="1200"/>
            <a:t>2015 Landed in Fredericton  </a:t>
          </a:r>
          <a:r>
            <a:rPr lang="en-US" sz="1700" kern="1200"/>
            <a:t>2015</a:t>
          </a:r>
          <a:r>
            <a:rPr lang="zh-CN" sz="1700" kern="1200"/>
            <a:t>年 登录弗莱</a:t>
          </a:r>
          <a:endParaRPr lang="en-US" sz="1700" kern="1200"/>
        </a:p>
      </dsp:txBody>
      <dsp:txXfrm>
        <a:off x="0" y="1458952"/>
        <a:ext cx="6492875" cy="729164"/>
      </dsp:txXfrm>
    </dsp:sp>
    <dsp:sp modelId="{7F2F1E49-1E81-4C5C-AFCB-130009D4B605}">
      <dsp:nvSpPr>
        <dsp:cNvPr id="0" name=""/>
        <dsp:cNvSpPr/>
      </dsp:nvSpPr>
      <dsp:spPr>
        <a:xfrm>
          <a:off x="0" y="2188117"/>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DEFC8B-5745-4739-983E-FE74853E46DF}">
      <dsp:nvSpPr>
        <dsp:cNvPr id="0" name=""/>
        <dsp:cNvSpPr/>
      </dsp:nvSpPr>
      <dsp:spPr>
        <a:xfrm>
          <a:off x="0" y="2188117"/>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100000"/>
            </a:lnSpc>
            <a:spcBef>
              <a:spcPct val="0"/>
            </a:spcBef>
            <a:spcAft>
              <a:spcPct val="35000"/>
            </a:spcAft>
            <a:buNone/>
          </a:pPr>
          <a:r>
            <a:rPr lang="en-CA" sz="1700" kern="1200" dirty="0"/>
            <a:t>2014 and before HR Manager in Qingdao Broadcast and TV Station </a:t>
          </a:r>
          <a:r>
            <a:rPr lang="en-US" sz="1700" kern="1200" dirty="0"/>
            <a:t>2014</a:t>
          </a:r>
          <a:r>
            <a:rPr lang="zh-CN" sz="1700" kern="1200" dirty="0"/>
            <a:t>年前</a:t>
          </a:r>
          <a:r>
            <a:rPr lang="en-CA" sz="1700" kern="1200" dirty="0"/>
            <a:t> </a:t>
          </a:r>
          <a:r>
            <a:rPr lang="zh-CN" sz="1700" kern="1200" dirty="0"/>
            <a:t>青岛广播电视台</a:t>
          </a:r>
          <a:r>
            <a:rPr lang="zh-CN" altLang="en-US" sz="1700" kern="1200" dirty="0"/>
            <a:t>财务经理、</a:t>
          </a:r>
          <a:r>
            <a:rPr lang="zh-CN" sz="1700" kern="1200" dirty="0"/>
            <a:t>人事经理</a:t>
          </a:r>
          <a:endParaRPr lang="en-US" sz="1700" kern="1200" dirty="0"/>
        </a:p>
      </dsp:txBody>
      <dsp:txXfrm>
        <a:off x="0" y="2188117"/>
        <a:ext cx="6492875" cy="729164"/>
      </dsp:txXfrm>
    </dsp:sp>
    <dsp:sp modelId="{D1991A35-5088-4D80-8C43-2CC209901315}">
      <dsp:nvSpPr>
        <dsp:cNvPr id="0" name=""/>
        <dsp:cNvSpPr/>
      </dsp:nvSpPr>
      <dsp:spPr>
        <a:xfrm>
          <a:off x="0" y="2917282"/>
          <a:ext cx="6492875"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707F74-0A42-481F-8F28-188428264066}">
      <dsp:nvSpPr>
        <dsp:cNvPr id="0" name=""/>
        <dsp:cNvSpPr/>
      </dsp:nvSpPr>
      <dsp:spPr>
        <a:xfrm>
          <a:off x="0" y="2917282"/>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100000"/>
            </a:lnSpc>
            <a:spcBef>
              <a:spcPct val="0"/>
            </a:spcBef>
            <a:spcAft>
              <a:spcPct val="35000"/>
            </a:spcAft>
            <a:buNone/>
          </a:pPr>
          <a:r>
            <a:rPr lang="en-CA" sz="1700" kern="1200"/>
            <a:t>2005 Graduated from California State University Fullerton with MBA </a:t>
          </a:r>
          <a:r>
            <a:rPr lang="en-US" sz="1700" kern="1200"/>
            <a:t>2005</a:t>
          </a:r>
          <a:r>
            <a:rPr lang="zh-CN" sz="1700" kern="1200"/>
            <a:t>年</a:t>
          </a:r>
          <a:r>
            <a:rPr lang="en-CA" sz="1700" kern="1200"/>
            <a:t> </a:t>
          </a:r>
          <a:r>
            <a:rPr lang="zh-CN" sz="1700" kern="1200"/>
            <a:t>毕业于加州州立大学 </a:t>
          </a:r>
          <a:r>
            <a:rPr lang="en-US" sz="1700" kern="1200"/>
            <a:t>MBA</a:t>
          </a:r>
        </a:p>
      </dsp:txBody>
      <dsp:txXfrm>
        <a:off x="0" y="2917282"/>
        <a:ext cx="6492875" cy="729164"/>
      </dsp:txXfrm>
    </dsp:sp>
    <dsp:sp modelId="{B4722AF9-6FC4-4429-AF77-6AB809216122}">
      <dsp:nvSpPr>
        <dsp:cNvPr id="0" name=""/>
        <dsp:cNvSpPr/>
      </dsp:nvSpPr>
      <dsp:spPr>
        <a:xfrm>
          <a:off x="0" y="3646447"/>
          <a:ext cx="6492875" cy="0"/>
        </a:xfrm>
        <a:prstGeom prst="line">
          <a:avLst/>
        </a:prstGeom>
        <a:solidFill>
          <a:schemeClr val="accent2">
            <a:hueOff val="-1212803"/>
            <a:satOff val="-69940"/>
            <a:lumOff val="7190"/>
            <a:alphaOff val="0"/>
          </a:schemeClr>
        </a:solidFill>
        <a:ln w="12700" cap="flat" cmpd="sng" algn="ctr">
          <a:solidFill>
            <a:schemeClr val="accent2">
              <a:hueOff val="-1212803"/>
              <a:satOff val="-69940"/>
              <a:lumOff val="71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99E612-2610-4327-9950-3F9665186404}">
      <dsp:nvSpPr>
        <dsp:cNvPr id="0" name=""/>
        <dsp:cNvSpPr/>
      </dsp:nvSpPr>
      <dsp:spPr>
        <a:xfrm>
          <a:off x="0" y="3646447"/>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100000"/>
            </a:lnSpc>
            <a:spcBef>
              <a:spcPct val="0"/>
            </a:spcBef>
            <a:spcAft>
              <a:spcPct val="35000"/>
            </a:spcAft>
            <a:buNone/>
          </a:pPr>
          <a:r>
            <a:rPr lang="en-CA" sz="1700" kern="1200" dirty="0"/>
            <a:t>2003 and before IT Manager and Web Developer </a:t>
          </a:r>
          <a:r>
            <a:rPr lang="en-US" sz="1700" kern="1200" dirty="0"/>
            <a:t>2003</a:t>
          </a:r>
          <a:r>
            <a:rPr lang="zh-CN" sz="1700" kern="1200" dirty="0"/>
            <a:t>年前任</a:t>
          </a:r>
          <a:r>
            <a:rPr lang="en-US" sz="1700" kern="1200" dirty="0"/>
            <a:t>IT</a:t>
          </a:r>
          <a:r>
            <a:rPr lang="zh-CN" sz="1700" kern="1200" dirty="0"/>
            <a:t>经理和网站开发</a:t>
          </a:r>
          <a:endParaRPr lang="en-US" sz="1700" kern="1200" dirty="0"/>
        </a:p>
      </dsp:txBody>
      <dsp:txXfrm>
        <a:off x="0" y="3646447"/>
        <a:ext cx="6492875" cy="729164"/>
      </dsp:txXfrm>
    </dsp:sp>
    <dsp:sp modelId="{7241167D-E577-4F46-9E96-9B273BB642CC}">
      <dsp:nvSpPr>
        <dsp:cNvPr id="0" name=""/>
        <dsp:cNvSpPr/>
      </dsp:nvSpPr>
      <dsp:spPr>
        <a:xfrm>
          <a:off x="0" y="4375611"/>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C35E1A-36A2-4611-B386-397B63186E20}">
      <dsp:nvSpPr>
        <dsp:cNvPr id="0" name=""/>
        <dsp:cNvSpPr/>
      </dsp:nvSpPr>
      <dsp:spPr>
        <a:xfrm>
          <a:off x="0" y="4375611"/>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100000"/>
            </a:lnSpc>
            <a:spcBef>
              <a:spcPct val="0"/>
            </a:spcBef>
            <a:spcAft>
              <a:spcPct val="35000"/>
            </a:spcAft>
            <a:buNone/>
          </a:pPr>
          <a:r>
            <a:rPr lang="en-CA" sz="1700" kern="1200"/>
            <a:t>1999 Graduate from Communication University of China (</a:t>
          </a:r>
          <a:r>
            <a:rPr lang="en-US" sz="1700" kern="1200"/>
            <a:t>EE</a:t>
          </a:r>
          <a:r>
            <a:rPr lang="en-CA" sz="1700" kern="1200"/>
            <a:t>) </a:t>
          </a:r>
          <a:r>
            <a:rPr lang="en-US" sz="1700" kern="1200"/>
            <a:t>1999</a:t>
          </a:r>
          <a:r>
            <a:rPr lang="zh-CN" sz="1700" kern="1200"/>
            <a:t>年毕业于中国传媒大学 电子工程专业</a:t>
          </a:r>
          <a:endParaRPr lang="en-US" sz="1700" kern="1200"/>
        </a:p>
      </dsp:txBody>
      <dsp:txXfrm>
        <a:off x="0" y="4375611"/>
        <a:ext cx="6492875" cy="7291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27D794-CA3E-45E6-82E0-0EC70F00C025}">
      <dsp:nvSpPr>
        <dsp:cNvPr id="0" name=""/>
        <dsp:cNvSpPr/>
      </dsp:nvSpPr>
      <dsp:spPr>
        <a:xfrm>
          <a:off x="0" y="718"/>
          <a:ext cx="6513603" cy="1681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837427-FE43-436F-A779-91D6A047F79F}">
      <dsp:nvSpPr>
        <dsp:cNvPr id="0" name=""/>
        <dsp:cNvSpPr/>
      </dsp:nvSpPr>
      <dsp:spPr>
        <a:xfrm>
          <a:off x="508544" y="378974"/>
          <a:ext cx="924626" cy="924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278BA9-A2BF-4370-AAFE-9682E005AABC}">
      <dsp:nvSpPr>
        <dsp:cNvPr id="0" name=""/>
        <dsp:cNvSpPr/>
      </dsp:nvSpPr>
      <dsp:spPr>
        <a:xfrm>
          <a:off x="1941716" y="718"/>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111250">
            <a:lnSpc>
              <a:spcPct val="100000"/>
            </a:lnSpc>
            <a:spcBef>
              <a:spcPct val="0"/>
            </a:spcBef>
            <a:spcAft>
              <a:spcPct val="35000"/>
            </a:spcAft>
            <a:buNone/>
          </a:pPr>
          <a:r>
            <a:rPr lang="zh-CN" altLang="en-US" sz="2500" kern="1200" dirty="0"/>
            <a:t>疫情期间个人福利</a:t>
          </a:r>
          <a:endParaRPr lang="en-CA" altLang="zh-CN" sz="2500" kern="1200" dirty="0"/>
        </a:p>
      </dsp:txBody>
      <dsp:txXfrm>
        <a:off x="1941716" y="718"/>
        <a:ext cx="4571887" cy="1681139"/>
      </dsp:txXfrm>
    </dsp:sp>
    <dsp:sp modelId="{C0A5211C-4B1C-4676-9231-99C1E1BD5BDD}">
      <dsp:nvSpPr>
        <dsp:cNvPr id="0" name=""/>
        <dsp:cNvSpPr/>
      </dsp:nvSpPr>
      <dsp:spPr>
        <a:xfrm>
          <a:off x="0" y="2102143"/>
          <a:ext cx="6513603" cy="1681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11ABED-AE62-4D27-98E3-16676DCC62BF}">
      <dsp:nvSpPr>
        <dsp:cNvPr id="0" name=""/>
        <dsp:cNvSpPr/>
      </dsp:nvSpPr>
      <dsp:spPr>
        <a:xfrm>
          <a:off x="508544" y="2480399"/>
          <a:ext cx="924626" cy="9246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31A88A-A7D3-4118-B6D6-37597A6C992A}">
      <dsp:nvSpPr>
        <dsp:cNvPr id="0" name=""/>
        <dsp:cNvSpPr/>
      </dsp:nvSpPr>
      <dsp:spPr>
        <a:xfrm>
          <a:off x="1941716" y="2102143"/>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111250">
            <a:lnSpc>
              <a:spcPct val="100000"/>
            </a:lnSpc>
            <a:spcBef>
              <a:spcPct val="0"/>
            </a:spcBef>
            <a:spcAft>
              <a:spcPct val="35000"/>
            </a:spcAft>
            <a:buNone/>
          </a:pPr>
          <a:r>
            <a:rPr lang="zh-CN" altLang="en-US" sz="2500" kern="1200" dirty="0"/>
            <a:t>疫情期间企业福利</a:t>
          </a:r>
          <a:endParaRPr lang="en-US" sz="2500" kern="1200" dirty="0"/>
        </a:p>
      </dsp:txBody>
      <dsp:txXfrm>
        <a:off x="1941716" y="2102143"/>
        <a:ext cx="4571887" cy="1681139"/>
      </dsp:txXfrm>
    </dsp:sp>
    <dsp:sp modelId="{8AFF23A1-5033-4320-B61B-7B7530562E43}">
      <dsp:nvSpPr>
        <dsp:cNvPr id="0" name=""/>
        <dsp:cNvSpPr/>
      </dsp:nvSpPr>
      <dsp:spPr>
        <a:xfrm>
          <a:off x="0" y="4203567"/>
          <a:ext cx="6513603" cy="1681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6EAC29-E21B-4A62-8258-2548EF27463E}">
      <dsp:nvSpPr>
        <dsp:cNvPr id="0" name=""/>
        <dsp:cNvSpPr/>
      </dsp:nvSpPr>
      <dsp:spPr>
        <a:xfrm>
          <a:off x="508544" y="4581824"/>
          <a:ext cx="924626" cy="9246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5900A1-F7B5-4E24-95E6-8B600E18C4F5}">
      <dsp:nvSpPr>
        <dsp:cNvPr id="0" name=""/>
        <dsp:cNvSpPr/>
      </dsp:nvSpPr>
      <dsp:spPr>
        <a:xfrm>
          <a:off x="1941716" y="4203567"/>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111250">
            <a:lnSpc>
              <a:spcPct val="100000"/>
            </a:lnSpc>
            <a:spcBef>
              <a:spcPct val="0"/>
            </a:spcBef>
            <a:spcAft>
              <a:spcPct val="35000"/>
            </a:spcAft>
            <a:buNone/>
          </a:pPr>
          <a:r>
            <a:rPr lang="zh-CN" altLang="en-US" sz="2500" kern="1200" dirty="0"/>
            <a:t>其他日常政府福利</a:t>
          </a:r>
          <a:endParaRPr lang="en-CA" altLang="zh-CN" sz="2500" kern="1200" dirty="0"/>
        </a:p>
      </dsp:txBody>
      <dsp:txXfrm>
        <a:off x="1941716" y="4203567"/>
        <a:ext cx="4571887" cy="16811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BCD5E0-A302-4A43-B0C4-D611AC74479D}">
      <dsp:nvSpPr>
        <dsp:cNvPr id="0" name=""/>
        <dsp:cNvSpPr/>
      </dsp:nvSpPr>
      <dsp:spPr>
        <a:xfrm rot="5400000">
          <a:off x="6115948" y="-2419384"/>
          <a:ext cx="1569524" cy="6577594"/>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家庭收入（</a:t>
          </a:r>
          <a:r>
            <a:rPr lang="en-US" altLang="zh-CN" sz="1800" b="1" kern="1200" dirty="0">
              <a:solidFill>
                <a:prstClr val="black">
                  <a:lumMod val="75000"/>
                  <a:lumOff val="25000"/>
                </a:prstClr>
              </a:solidFill>
              <a:latin typeface="Calibri" panose="020F0502020204030204"/>
              <a:ea typeface="等线" panose="02010600030101010101" pitchFamily="2" charset="-122"/>
              <a:cs typeface="+mn-cs"/>
            </a:rPr>
            <a:t>net income</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a:t>
          </a:r>
          <a:r>
            <a:rPr lang="en-US" altLang="zh-CN" sz="1800" b="1" kern="1200" dirty="0">
              <a:solidFill>
                <a:prstClr val="black">
                  <a:lumMod val="75000"/>
                  <a:lumOff val="25000"/>
                </a:prstClr>
              </a:solidFill>
              <a:latin typeface="Calibri" panose="020F0502020204030204"/>
              <a:ea typeface="等线" panose="02010600030101010101" pitchFamily="2" charset="-122"/>
              <a:cs typeface="+mn-cs"/>
            </a:rPr>
            <a:t>18</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岁以下孩子年龄及数量计算</a:t>
          </a:r>
          <a:r>
            <a:rPr lang="en-CA" altLang="zh-CN" sz="1800" b="1" kern="1200" dirty="0">
              <a:solidFill>
                <a:prstClr val="black">
                  <a:lumMod val="75000"/>
                  <a:lumOff val="25000"/>
                </a:prstClr>
              </a:solidFill>
              <a:latin typeface="Calibri" panose="020F0502020204030204"/>
              <a:ea typeface="等线" panose="02010600030101010101" pitchFamily="2" charset="-122"/>
              <a:cs typeface="+mn-cs"/>
            </a:rPr>
            <a:t>;</a:t>
          </a:r>
          <a:endParaRPr lang="en-US" sz="1800" b="1" kern="1200" dirty="0">
            <a:solidFill>
              <a:prstClr val="black">
                <a:lumMod val="75000"/>
                <a:lumOff val="25000"/>
              </a:prstClr>
            </a:solidFill>
            <a:latin typeface="Calibri" panose="020F0502020204030204"/>
            <a:ea typeface="等线" panose="02010600030101010101" pitchFamily="2" charset="-122"/>
            <a:cs typeface="+mn-cs"/>
          </a:endParaRPr>
        </a:p>
        <a:p>
          <a:pPr marL="171450" lvl="1" indent="-171450" algn="l" defTabSz="800100">
            <a:lnSpc>
              <a:spcPct val="90000"/>
            </a:lnSpc>
            <a:spcBef>
              <a:spcPct val="0"/>
            </a:spcBef>
            <a:spcAft>
              <a:spcPct val="15000"/>
            </a:spcAft>
            <a:buChar char="•"/>
          </a:pPr>
          <a:r>
            <a:rPr lang="en-US" sz="1800" b="1" kern="1200" dirty="0">
              <a:solidFill>
                <a:prstClr val="black">
                  <a:lumMod val="75000"/>
                  <a:lumOff val="25000"/>
                </a:prstClr>
              </a:solidFill>
              <a:latin typeface="Calibri" panose="020F0502020204030204"/>
              <a:ea typeface="等线" panose="02010600030101010101" pitchFamily="2" charset="-122"/>
              <a:cs typeface="+mn-cs"/>
            </a:rPr>
            <a:t>2019</a:t>
          </a:r>
          <a:r>
            <a:rPr lang="zh-CN" sz="1800" b="1" kern="1200" dirty="0">
              <a:solidFill>
                <a:prstClr val="black">
                  <a:lumMod val="75000"/>
                  <a:lumOff val="25000"/>
                </a:prstClr>
              </a:solidFill>
              <a:latin typeface="Calibri" panose="020F0502020204030204"/>
              <a:ea typeface="等线" panose="02010600030101010101" pitchFamily="2" charset="-122"/>
              <a:cs typeface="+mn-cs"/>
            </a:rPr>
            <a:t>年</a:t>
          </a:r>
          <a:r>
            <a:rPr lang="en-US" sz="1800" b="1" kern="1200" dirty="0">
              <a:solidFill>
                <a:prstClr val="black">
                  <a:lumMod val="75000"/>
                  <a:lumOff val="25000"/>
                </a:prstClr>
              </a:solidFill>
              <a:latin typeface="Calibri" panose="020F0502020204030204"/>
              <a:ea typeface="等线" panose="02010600030101010101" pitchFamily="2" charset="-122"/>
              <a:cs typeface="+mn-cs"/>
            </a:rPr>
            <a:t>7</a:t>
          </a:r>
          <a:r>
            <a:rPr lang="zh-CN" sz="1800" b="1" kern="1200" dirty="0">
              <a:solidFill>
                <a:prstClr val="black">
                  <a:lumMod val="75000"/>
                  <a:lumOff val="25000"/>
                </a:prstClr>
              </a:solidFill>
              <a:latin typeface="Calibri" panose="020F0502020204030204"/>
              <a:ea typeface="等线" panose="02010600030101010101" pitchFamily="2" charset="-122"/>
              <a:cs typeface="+mn-cs"/>
            </a:rPr>
            <a:t>月</a:t>
          </a:r>
          <a:r>
            <a:rPr lang="en-US" sz="1800" b="1" kern="1200" dirty="0">
              <a:solidFill>
                <a:prstClr val="black">
                  <a:lumMod val="75000"/>
                  <a:lumOff val="25000"/>
                </a:prstClr>
              </a:solidFill>
              <a:latin typeface="Calibri" panose="020F0502020204030204"/>
              <a:ea typeface="等线" panose="02010600030101010101" pitchFamily="2" charset="-122"/>
              <a:cs typeface="+mn-cs"/>
            </a:rPr>
            <a:t>-2020</a:t>
          </a:r>
          <a:r>
            <a:rPr lang="zh-CN" sz="1800" b="1" kern="1200" dirty="0">
              <a:solidFill>
                <a:prstClr val="black">
                  <a:lumMod val="75000"/>
                  <a:lumOff val="25000"/>
                </a:prstClr>
              </a:solidFill>
              <a:latin typeface="Calibri" panose="020F0502020204030204"/>
              <a:ea typeface="等线" panose="02010600030101010101" pitchFamily="2" charset="-122"/>
              <a:cs typeface="+mn-cs"/>
            </a:rPr>
            <a:t>年</a:t>
          </a:r>
          <a:r>
            <a:rPr lang="en-CA" altLang="zh-CN" sz="1800" b="1" kern="1200" dirty="0">
              <a:solidFill>
                <a:prstClr val="black">
                  <a:lumMod val="75000"/>
                  <a:lumOff val="25000"/>
                </a:prstClr>
              </a:solidFill>
              <a:latin typeface="Calibri" panose="020F0502020204030204"/>
              <a:ea typeface="等线" panose="02010600030101010101" pitchFamily="2" charset="-122"/>
              <a:cs typeface="+mn-cs"/>
            </a:rPr>
            <a:t>6</a:t>
          </a:r>
          <a:r>
            <a:rPr lang="zh-CN" sz="1800" b="1" kern="1200" dirty="0">
              <a:solidFill>
                <a:prstClr val="black">
                  <a:lumMod val="75000"/>
                  <a:lumOff val="25000"/>
                </a:prstClr>
              </a:solidFill>
              <a:latin typeface="Calibri" panose="020F0502020204030204"/>
              <a:ea typeface="等线" panose="02010600030101010101" pitchFamily="2" charset="-122"/>
              <a:cs typeface="+mn-cs"/>
            </a:rPr>
            <a:t>月</a:t>
          </a:r>
          <a:r>
            <a:rPr lang="en-US" sz="1800" b="1" kern="1200" dirty="0">
              <a:solidFill>
                <a:prstClr val="black">
                  <a:lumMod val="75000"/>
                  <a:lumOff val="25000"/>
                </a:prstClr>
              </a:solidFill>
              <a:latin typeface="Calibri" panose="020F0502020204030204"/>
              <a:ea typeface="等线" panose="02010600030101010101" pitchFamily="2" charset="-122"/>
              <a:cs typeface="+mn-cs"/>
            </a:rPr>
            <a:t>----------2018</a:t>
          </a:r>
          <a:r>
            <a:rPr lang="zh-CN" sz="1800" b="1" kern="1200" dirty="0">
              <a:solidFill>
                <a:prstClr val="black">
                  <a:lumMod val="75000"/>
                  <a:lumOff val="25000"/>
                </a:prstClr>
              </a:solidFill>
              <a:latin typeface="Calibri" panose="020F0502020204030204"/>
              <a:ea typeface="等线" panose="02010600030101010101" pitchFamily="2" charset="-122"/>
              <a:cs typeface="+mn-cs"/>
            </a:rPr>
            <a:t>年</a:t>
          </a:r>
          <a:r>
            <a:rPr lang="en-US" sz="1800" b="1" kern="1200" dirty="0">
              <a:solidFill>
                <a:prstClr val="black">
                  <a:lumMod val="75000"/>
                  <a:lumOff val="25000"/>
                </a:prstClr>
              </a:solidFill>
              <a:latin typeface="Calibri" panose="020F0502020204030204"/>
              <a:ea typeface="等线" panose="02010600030101010101" pitchFamily="2" charset="-122"/>
              <a:cs typeface="+mn-cs"/>
            </a:rPr>
            <a:t>1</a:t>
          </a:r>
          <a:r>
            <a:rPr lang="zh-CN" sz="1800" b="1" kern="1200" dirty="0">
              <a:solidFill>
                <a:prstClr val="black">
                  <a:lumMod val="75000"/>
                  <a:lumOff val="25000"/>
                </a:prstClr>
              </a:solidFill>
              <a:latin typeface="Calibri" panose="020F0502020204030204"/>
              <a:ea typeface="等线" panose="02010600030101010101" pitchFamily="2" charset="-122"/>
              <a:cs typeface="+mn-cs"/>
            </a:rPr>
            <a:t>月</a:t>
          </a:r>
          <a:r>
            <a:rPr lang="en-US" sz="1800" b="1" kern="1200" dirty="0">
              <a:solidFill>
                <a:prstClr val="black">
                  <a:lumMod val="75000"/>
                  <a:lumOff val="25000"/>
                </a:prstClr>
              </a:solidFill>
              <a:latin typeface="Calibri" panose="020F0502020204030204"/>
              <a:ea typeface="等线" panose="02010600030101010101" pitchFamily="2" charset="-122"/>
              <a:cs typeface="+mn-cs"/>
            </a:rPr>
            <a:t>-12</a:t>
          </a:r>
          <a:r>
            <a:rPr lang="zh-CN" sz="1800" b="1" kern="1200" dirty="0">
              <a:solidFill>
                <a:prstClr val="black">
                  <a:lumMod val="75000"/>
                  <a:lumOff val="25000"/>
                </a:prstClr>
              </a:solidFill>
              <a:latin typeface="Calibri" panose="020F0502020204030204"/>
              <a:ea typeface="等线" panose="02010600030101010101" pitchFamily="2" charset="-122"/>
              <a:cs typeface="+mn-cs"/>
            </a:rPr>
            <a:t>月收入；</a:t>
          </a:r>
          <a:endParaRPr lang="en-US" sz="1800" b="1" kern="1200" dirty="0">
            <a:solidFill>
              <a:prstClr val="black">
                <a:lumMod val="75000"/>
                <a:lumOff val="25000"/>
              </a:prstClr>
            </a:solidFill>
            <a:latin typeface="Calibri" panose="020F0502020204030204"/>
            <a:ea typeface="等线" panose="02010600030101010101" pitchFamily="2" charset="-122"/>
            <a:cs typeface="+mn-cs"/>
          </a:endParaRPr>
        </a:p>
        <a:p>
          <a:pPr marL="171450" lvl="1" indent="-171450" algn="l" defTabSz="800100">
            <a:lnSpc>
              <a:spcPct val="90000"/>
            </a:lnSpc>
            <a:spcBef>
              <a:spcPct val="0"/>
            </a:spcBef>
            <a:spcAft>
              <a:spcPct val="15000"/>
            </a:spcAft>
            <a:buChar char="•"/>
          </a:pPr>
          <a:r>
            <a:rPr lang="zh-CN" sz="1800" b="1" kern="1200" dirty="0">
              <a:solidFill>
                <a:prstClr val="black">
                  <a:lumMod val="75000"/>
                  <a:lumOff val="25000"/>
                </a:prstClr>
              </a:solidFill>
              <a:latin typeface="Calibri" panose="020F0502020204030204"/>
              <a:ea typeface="等线" panose="02010600030101010101" pitchFamily="2" charset="-122"/>
              <a:cs typeface="+mn-cs"/>
            </a:rPr>
            <a:t>第一次申请一般需要提交三年收入（按每年平均汇率计算</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加</a:t>
          </a:r>
          <a:r>
            <a:rPr lang="zh-CN" sz="1800" b="1" kern="1200" dirty="0">
              <a:solidFill>
                <a:prstClr val="black">
                  <a:lumMod val="75000"/>
                  <a:lumOff val="25000"/>
                </a:prstClr>
              </a:solidFill>
              <a:latin typeface="Calibri" panose="020F0502020204030204"/>
              <a:ea typeface="等线" panose="02010600030101010101" pitchFamily="2" charset="-122"/>
              <a:cs typeface="+mn-cs"/>
            </a:rPr>
            <a:t>币收入）；</a:t>
          </a:r>
          <a:endParaRPr lang="en-US" sz="1800" b="1" kern="1200" dirty="0">
            <a:solidFill>
              <a:prstClr val="black">
                <a:lumMod val="75000"/>
                <a:lumOff val="25000"/>
              </a:prstClr>
            </a:solidFill>
            <a:latin typeface="Calibri" panose="020F0502020204030204"/>
            <a:ea typeface="等线" panose="02010600030101010101" pitchFamily="2" charset="-122"/>
            <a:cs typeface="+mn-cs"/>
          </a:endParaRPr>
        </a:p>
        <a:p>
          <a:pPr marL="171450" lvl="1" indent="-171450" algn="l" defTabSz="800100">
            <a:lnSpc>
              <a:spcPct val="90000"/>
            </a:lnSpc>
            <a:spcBef>
              <a:spcPct val="0"/>
            </a:spcBef>
            <a:spcAft>
              <a:spcPct val="15000"/>
            </a:spcAft>
            <a:buChar char="•"/>
          </a:pPr>
          <a:r>
            <a:rPr lang="zh-CN" sz="1800" b="1" kern="1200" dirty="0">
              <a:solidFill>
                <a:prstClr val="black">
                  <a:lumMod val="75000"/>
                  <a:lumOff val="25000"/>
                </a:prstClr>
              </a:solidFill>
              <a:latin typeface="Calibri" panose="020F0502020204030204"/>
              <a:ea typeface="等线" panose="02010600030101010101" pitchFamily="2" charset="-122"/>
              <a:cs typeface="+mn-cs"/>
            </a:rPr>
            <a:t>一方非税务居民，也需提供海外收入；</a:t>
          </a:r>
          <a:endParaRPr lang="en-US" sz="1800" b="1" kern="1200" dirty="0">
            <a:solidFill>
              <a:prstClr val="black">
                <a:lumMod val="75000"/>
                <a:lumOff val="25000"/>
              </a:prstClr>
            </a:solidFill>
            <a:latin typeface="Calibri" panose="020F0502020204030204"/>
            <a:ea typeface="等线" panose="02010600030101010101" pitchFamily="2" charset="-122"/>
            <a:cs typeface="+mn-cs"/>
          </a:endParaRPr>
        </a:p>
      </dsp:txBody>
      <dsp:txXfrm rot="-5400000">
        <a:off x="3611913" y="161269"/>
        <a:ext cx="6500976" cy="1416288"/>
      </dsp:txXfrm>
    </dsp:sp>
    <dsp:sp modelId="{6B5D4BE7-03B4-419B-8187-24A0DB1C4896}">
      <dsp:nvSpPr>
        <dsp:cNvPr id="0" name=""/>
        <dsp:cNvSpPr/>
      </dsp:nvSpPr>
      <dsp:spPr>
        <a:xfrm>
          <a:off x="743" y="282"/>
          <a:ext cx="3611170" cy="173826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CA" sz="2100" b="1" kern="1200" dirty="0"/>
            <a:t>CCB Canada Children Benefit</a:t>
          </a:r>
        </a:p>
        <a:p>
          <a:pPr marL="0" lvl="0" indent="0" algn="ctr" defTabSz="933450">
            <a:lnSpc>
              <a:spcPct val="90000"/>
            </a:lnSpc>
            <a:spcBef>
              <a:spcPct val="0"/>
            </a:spcBef>
            <a:spcAft>
              <a:spcPct val="35000"/>
            </a:spcAft>
            <a:buNone/>
          </a:pPr>
          <a:r>
            <a:rPr lang="en-CA" sz="2100" b="1" kern="1200" dirty="0"/>
            <a:t> </a:t>
          </a:r>
          <a:r>
            <a:rPr lang="zh-CN" sz="2100" b="1" kern="1200" dirty="0"/>
            <a:t>牛奶金</a:t>
          </a:r>
          <a:endParaRPr lang="en-CA" altLang="zh-CN" sz="2100" b="1" kern="1200" dirty="0"/>
        </a:p>
        <a:p>
          <a:pPr marL="0" lvl="0" indent="0" algn="ctr" defTabSz="933450">
            <a:lnSpc>
              <a:spcPct val="90000"/>
            </a:lnSpc>
            <a:spcBef>
              <a:spcPct val="0"/>
            </a:spcBef>
            <a:spcAft>
              <a:spcPct val="35000"/>
            </a:spcAft>
            <a:buNone/>
          </a:pPr>
          <a:r>
            <a:rPr lang="en-CA" sz="2100" b="1" kern="1200" dirty="0"/>
            <a:t>GST/HST Credit </a:t>
          </a:r>
          <a:r>
            <a:rPr lang="zh-CN" altLang="en-US" sz="2100" b="1" kern="1200" dirty="0"/>
            <a:t>消费税返还</a:t>
          </a:r>
          <a:endParaRPr lang="en-US" sz="2100" kern="1200" dirty="0"/>
        </a:p>
      </dsp:txBody>
      <dsp:txXfrm>
        <a:off x="85598" y="85137"/>
        <a:ext cx="3441460" cy="1568551"/>
      </dsp:txXfrm>
    </dsp:sp>
    <dsp:sp modelId="{C9A6109E-3EC0-4566-BC30-FA70BBF0C95A}">
      <dsp:nvSpPr>
        <dsp:cNvPr id="0" name=""/>
        <dsp:cNvSpPr/>
      </dsp:nvSpPr>
      <dsp:spPr>
        <a:xfrm rot="5400000">
          <a:off x="6021521" y="-548788"/>
          <a:ext cx="1792105" cy="6540596"/>
        </a:xfrm>
        <a:prstGeom prst="round2Same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sz="1800" b="1" kern="1200" dirty="0">
              <a:solidFill>
                <a:schemeClr val="tx1">
                  <a:lumMod val="75000"/>
                  <a:lumOff val="25000"/>
                </a:schemeClr>
              </a:solidFill>
            </a:rPr>
            <a:t>雇主与员工每月分别缴纳（雇员</a:t>
          </a:r>
          <a:r>
            <a:rPr lang="en-US" sz="1800" b="1" kern="1200" dirty="0">
              <a:solidFill>
                <a:schemeClr val="tx1">
                  <a:lumMod val="75000"/>
                  <a:lumOff val="25000"/>
                </a:schemeClr>
              </a:solidFill>
            </a:rPr>
            <a:t>1.62%</a:t>
          </a:r>
          <a:r>
            <a:rPr lang="zh-CN" sz="1800" b="1" kern="1200" dirty="0">
              <a:solidFill>
                <a:schemeClr val="tx1">
                  <a:lumMod val="75000"/>
                  <a:lumOff val="25000"/>
                </a:schemeClr>
              </a:solidFill>
            </a:rPr>
            <a:t>）；</a:t>
          </a:r>
          <a:endParaRPr lang="en-US" sz="1800" kern="1200" dirty="0">
            <a:solidFill>
              <a:schemeClr val="tx1">
                <a:lumMod val="75000"/>
                <a:lumOff val="25000"/>
              </a:schemeClr>
            </a:solidFill>
          </a:endParaRPr>
        </a:p>
        <a:p>
          <a:pPr marL="171450" lvl="1" indent="-171450" algn="l" defTabSz="800100">
            <a:lnSpc>
              <a:spcPct val="90000"/>
            </a:lnSpc>
            <a:spcBef>
              <a:spcPct val="0"/>
            </a:spcBef>
            <a:spcAft>
              <a:spcPct val="15000"/>
            </a:spcAft>
            <a:buChar char="•"/>
          </a:pPr>
          <a:r>
            <a:rPr lang="en-US" sz="1800" b="1" kern="1200" dirty="0">
              <a:solidFill>
                <a:schemeClr val="tx1">
                  <a:lumMod val="75000"/>
                  <a:lumOff val="25000"/>
                </a:schemeClr>
              </a:solidFill>
            </a:rPr>
            <a:t>52</a:t>
          </a:r>
          <a:r>
            <a:rPr lang="zh-CN" sz="1800" b="1" kern="1200" dirty="0">
              <a:solidFill>
                <a:schemeClr val="tx1">
                  <a:lumMod val="75000"/>
                  <a:lumOff val="25000"/>
                </a:schemeClr>
              </a:solidFill>
            </a:rPr>
            <a:t>周内工作满</a:t>
          </a:r>
          <a:r>
            <a:rPr lang="en-US" sz="1800" b="1" kern="1200" dirty="0">
              <a:solidFill>
                <a:schemeClr val="tx1">
                  <a:lumMod val="75000"/>
                  <a:lumOff val="25000"/>
                </a:schemeClr>
              </a:solidFill>
            </a:rPr>
            <a:t>910</a:t>
          </a:r>
          <a:r>
            <a:rPr lang="zh-CN" sz="1800" b="1" kern="1200" dirty="0">
              <a:solidFill>
                <a:schemeClr val="tx1">
                  <a:lumMod val="75000"/>
                  <a:lumOff val="25000"/>
                </a:schemeClr>
              </a:solidFill>
            </a:rPr>
            <a:t>小时（特殊情况</a:t>
          </a:r>
          <a:r>
            <a:rPr lang="en-US" sz="1800" b="1" kern="1200" dirty="0">
              <a:solidFill>
                <a:schemeClr val="tx1">
                  <a:lumMod val="75000"/>
                  <a:lumOff val="25000"/>
                </a:schemeClr>
              </a:solidFill>
            </a:rPr>
            <a:t>600</a:t>
          </a:r>
          <a:r>
            <a:rPr lang="zh-CN" sz="1800" b="1" kern="1200" dirty="0">
              <a:solidFill>
                <a:schemeClr val="tx1">
                  <a:lumMod val="75000"/>
                  <a:lumOff val="25000"/>
                </a:schemeClr>
              </a:solidFill>
            </a:rPr>
            <a:t>个小时）；</a:t>
          </a:r>
          <a:endParaRPr lang="en-US" sz="1800" kern="1200" dirty="0">
            <a:solidFill>
              <a:schemeClr val="tx1">
                <a:lumMod val="75000"/>
                <a:lumOff val="25000"/>
              </a:schemeClr>
            </a:solidFill>
          </a:endParaRPr>
        </a:p>
        <a:p>
          <a:pPr marL="171450" lvl="1" indent="-171450" algn="l" defTabSz="800100">
            <a:lnSpc>
              <a:spcPct val="90000"/>
            </a:lnSpc>
            <a:spcBef>
              <a:spcPct val="0"/>
            </a:spcBef>
            <a:spcAft>
              <a:spcPct val="15000"/>
            </a:spcAft>
            <a:buChar char="•"/>
          </a:pPr>
          <a:r>
            <a:rPr lang="zh-CN" sz="1800" b="1" kern="1200" dirty="0">
              <a:solidFill>
                <a:schemeClr val="tx1">
                  <a:lumMod val="75000"/>
                  <a:lumOff val="25000"/>
                </a:schemeClr>
              </a:solidFill>
            </a:rPr>
            <a:t>非过错离职</a:t>
          </a:r>
          <a:r>
            <a:rPr lang="en-US" sz="1800" b="1" kern="1200" dirty="0">
              <a:solidFill>
                <a:schemeClr val="tx1">
                  <a:lumMod val="75000"/>
                  <a:lumOff val="25000"/>
                </a:schemeClr>
              </a:solidFill>
            </a:rPr>
            <a:t>2</a:t>
          </a:r>
          <a:r>
            <a:rPr lang="zh-CN" sz="1800" b="1" kern="1200" dirty="0">
              <a:solidFill>
                <a:schemeClr val="tx1">
                  <a:lumMod val="75000"/>
                  <a:lumOff val="25000"/>
                </a:schemeClr>
              </a:solidFill>
            </a:rPr>
            <a:t>周后；</a:t>
          </a:r>
          <a:endParaRPr lang="en-US" sz="1800" kern="1200" dirty="0">
            <a:solidFill>
              <a:schemeClr val="tx1">
                <a:lumMod val="75000"/>
                <a:lumOff val="25000"/>
              </a:schemeClr>
            </a:solidFill>
          </a:endParaRPr>
        </a:p>
        <a:p>
          <a:pPr marL="171450" lvl="1" indent="-171450" algn="l" defTabSz="800100">
            <a:lnSpc>
              <a:spcPct val="90000"/>
            </a:lnSpc>
            <a:spcBef>
              <a:spcPct val="0"/>
            </a:spcBef>
            <a:spcAft>
              <a:spcPct val="15000"/>
            </a:spcAft>
            <a:buChar char="•"/>
          </a:pPr>
          <a:r>
            <a:rPr lang="zh-CN" sz="1800" b="1" kern="1200" dirty="0">
              <a:solidFill>
                <a:schemeClr val="tx1">
                  <a:lumMod val="75000"/>
                  <a:lumOff val="25000"/>
                </a:schemeClr>
              </a:solidFill>
            </a:rPr>
            <a:t>个人平均收入</a:t>
          </a:r>
          <a:r>
            <a:rPr lang="en-US" sz="1800" b="1" kern="1200" dirty="0">
              <a:solidFill>
                <a:schemeClr val="tx1">
                  <a:lumMod val="75000"/>
                  <a:lumOff val="25000"/>
                </a:schemeClr>
              </a:solidFill>
            </a:rPr>
            <a:t>55%</a:t>
          </a:r>
          <a:r>
            <a:rPr lang="zh-CN" sz="1800" b="1" kern="1200" dirty="0">
              <a:solidFill>
                <a:schemeClr val="tx1">
                  <a:lumMod val="75000"/>
                  <a:lumOff val="25000"/>
                </a:schemeClr>
              </a:solidFill>
            </a:rPr>
            <a:t>，最高</a:t>
          </a:r>
          <a:r>
            <a:rPr lang="en-CA" sz="1800" b="1" kern="1200" dirty="0">
              <a:solidFill>
                <a:schemeClr val="tx1">
                  <a:lumMod val="75000"/>
                  <a:lumOff val="25000"/>
                </a:schemeClr>
              </a:solidFill>
            </a:rPr>
            <a:t>$562/</a:t>
          </a:r>
          <a:r>
            <a:rPr lang="zh-CN" sz="1800" b="1" kern="1200" dirty="0">
              <a:solidFill>
                <a:schemeClr val="tx1">
                  <a:lumMod val="75000"/>
                  <a:lumOff val="25000"/>
                </a:schemeClr>
              </a:solidFill>
            </a:rPr>
            <a:t>周</a:t>
          </a:r>
          <a:endParaRPr lang="en-US" sz="1800" kern="1200" dirty="0">
            <a:solidFill>
              <a:schemeClr val="tx1">
                <a:lumMod val="75000"/>
                <a:lumOff val="25000"/>
              </a:schemeClr>
            </a:solidFill>
          </a:endParaRPr>
        </a:p>
        <a:p>
          <a:pPr marL="171450" lvl="1" indent="-171450" algn="l" defTabSz="800100">
            <a:lnSpc>
              <a:spcPct val="90000"/>
            </a:lnSpc>
            <a:spcBef>
              <a:spcPct val="0"/>
            </a:spcBef>
            <a:spcAft>
              <a:spcPct val="15000"/>
            </a:spcAft>
            <a:buChar char="•"/>
          </a:pPr>
          <a:r>
            <a:rPr lang="zh-CN" sz="1800" b="1" kern="1200" dirty="0">
              <a:solidFill>
                <a:schemeClr val="tx1">
                  <a:lumMod val="75000"/>
                  <a:lumOff val="25000"/>
                </a:schemeClr>
              </a:solidFill>
            </a:rPr>
            <a:t>可领取</a:t>
          </a:r>
          <a:r>
            <a:rPr lang="en-US" sz="1800" b="1" kern="1200" dirty="0">
              <a:solidFill>
                <a:schemeClr val="tx1">
                  <a:lumMod val="75000"/>
                  <a:lumOff val="25000"/>
                </a:schemeClr>
              </a:solidFill>
            </a:rPr>
            <a:t>14</a:t>
          </a:r>
          <a:r>
            <a:rPr lang="zh-CN" sz="1800" b="1" kern="1200" dirty="0">
              <a:solidFill>
                <a:schemeClr val="tx1">
                  <a:lumMod val="75000"/>
                  <a:lumOff val="25000"/>
                </a:schemeClr>
              </a:solidFill>
            </a:rPr>
            <a:t>周</a:t>
          </a:r>
          <a:r>
            <a:rPr lang="en-US" sz="1800" b="1" kern="1200" dirty="0">
              <a:solidFill>
                <a:schemeClr val="tx1">
                  <a:lumMod val="75000"/>
                  <a:lumOff val="25000"/>
                </a:schemeClr>
              </a:solidFill>
            </a:rPr>
            <a:t>-45</a:t>
          </a:r>
          <a:r>
            <a:rPr lang="zh-CN" sz="1800" b="1" kern="1200" dirty="0">
              <a:solidFill>
                <a:schemeClr val="tx1">
                  <a:lumMod val="75000"/>
                  <a:lumOff val="25000"/>
                </a:schemeClr>
              </a:solidFill>
            </a:rPr>
            <a:t>周</a:t>
          </a:r>
          <a:endParaRPr lang="en-US" sz="1800" kern="1200" dirty="0">
            <a:solidFill>
              <a:schemeClr val="tx1">
                <a:lumMod val="75000"/>
                <a:lumOff val="25000"/>
              </a:schemeClr>
            </a:solidFill>
          </a:endParaRPr>
        </a:p>
      </dsp:txBody>
      <dsp:txXfrm rot="-5400000">
        <a:off x="3647276" y="1912940"/>
        <a:ext cx="6453113" cy="1617139"/>
      </dsp:txXfrm>
    </dsp:sp>
    <dsp:sp modelId="{7616B37A-A112-4631-99FC-635B1327EFB8}">
      <dsp:nvSpPr>
        <dsp:cNvPr id="0" name=""/>
        <dsp:cNvSpPr/>
      </dsp:nvSpPr>
      <dsp:spPr>
        <a:xfrm>
          <a:off x="743" y="1862521"/>
          <a:ext cx="3646532" cy="1717975"/>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CA" sz="2100" b="1" kern="1200" dirty="0"/>
            <a:t>EI Employment Insurance </a:t>
          </a:r>
          <a:r>
            <a:rPr lang="zh-CN" sz="2100" b="1" kern="1200" dirty="0"/>
            <a:t>就业保险（失业金）</a:t>
          </a:r>
          <a:endParaRPr lang="en-US" sz="2100" kern="1200" dirty="0"/>
        </a:p>
      </dsp:txBody>
      <dsp:txXfrm>
        <a:off x="84608" y="1946386"/>
        <a:ext cx="3478802" cy="15502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BCD5E0-A302-4A43-B0C4-D611AC74479D}">
      <dsp:nvSpPr>
        <dsp:cNvPr id="0" name=""/>
        <dsp:cNvSpPr/>
      </dsp:nvSpPr>
      <dsp:spPr>
        <a:xfrm rot="5400000">
          <a:off x="5698580" y="-2570078"/>
          <a:ext cx="1885008" cy="7025641"/>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家庭收入（</a:t>
          </a:r>
          <a:r>
            <a:rPr lang="en-US" altLang="zh-CN" sz="1800" b="1" kern="1200" dirty="0">
              <a:solidFill>
                <a:prstClr val="black">
                  <a:lumMod val="75000"/>
                  <a:lumOff val="25000"/>
                </a:prstClr>
              </a:solidFill>
              <a:latin typeface="Calibri" panose="020F0502020204030204"/>
              <a:ea typeface="等线" panose="02010600030101010101" pitchFamily="2" charset="-122"/>
              <a:cs typeface="+mn-cs"/>
            </a:rPr>
            <a:t>net income</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）低于</a:t>
          </a:r>
          <a:r>
            <a:rPr lang="en-CA" altLang="zh-CN" sz="1800" b="1" kern="1200" dirty="0">
              <a:solidFill>
                <a:prstClr val="black">
                  <a:lumMod val="75000"/>
                  <a:lumOff val="25000"/>
                </a:prstClr>
              </a:solidFill>
              <a:latin typeface="Calibri" panose="020F0502020204030204"/>
              <a:ea typeface="等线" panose="02010600030101010101" pitchFamily="2" charset="-122"/>
              <a:cs typeface="+mn-cs"/>
            </a:rPr>
            <a:t>$55,000</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的</a:t>
          </a:r>
          <a:r>
            <a:rPr lang="en-CA" altLang="zh-CN" sz="1800" b="1" kern="1200" dirty="0">
              <a:solidFill>
                <a:prstClr val="black">
                  <a:lumMod val="75000"/>
                  <a:lumOff val="25000"/>
                </a:prstClr>
              </a:solidFill>
              <a:latin typeface="Calibri" panose="020F0502020204030204"/>
              <a:ea typeface="等线" panose="02010600030101010101" pitchFamily="2" charset="-122"/>
              <a:cs typeface="+mn-cs"/>
            </a:rPr>
            <a:t>NB</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省双职工、学生或其他情况如残疾居民；</a:t>
          </a:r>
          <a:endParaRPr lang="en-US" sz="1800" b="1" kern="1200" dirty="0">
            <a:solidFill>
              <a:prstClr val="black">
                <a:lumMod val="75000"/>
                <a:lumOff val="25000"/>
              </a:prstClr>
            </a:solidFill>
            <a:latin typeface="Calibri" panose="020F0502020204030204"/>
            <a:ea typeface="等线" panose="02010600030101010101" pitchFamily="2" charset="-122"/>
            <a:cs typeface="+mn-cs"/>
          </a:endParaRPr>
        </a:p>
        <a:p>
          <a:pPr marL="171450" lvl="1" indent="-171450" algn="l" defTabSz="800100">
            <a:lnSpc>
              <a:spcPct val="90000"/>
            </a:lnSpc>
            <a:spcBef>
              <a:spcPct val="0"/>
            </a:spcBef>
            <a:spcAft>
              <a:spcPct val="15000"/>
            </a:spcAft>
            <a:buChar char="•"/>
          </a:pP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孩子</a:t>
          </a:r>
          <a:r>
            <a:rPr lang="en-US" altLang="zh-CN" sz="1800" b="1" kern="1200" dirty="0">
              <a:solidFill>
                <a:prstClr val="black">
                  <a:lumMod val="75000"/>
                  <a:lumOff val="25000"/>
                </a:prstClr>
              </a:solidFill>
              <a:latin typeface="Calibri" panose="020F0502020204030204"/>
              <a:ea typeface="等线" panose="02010600030101010101" pitchFamily="2" charset="-122"/>
              <a:cs typeface="+mn-cs"/>
            </a:rPr>
            <a:t>0-12</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岁在参与该项目的幼儿园或者课后班（</a:t>
          </a:r>
          <a:r>
            <a:rPr lang="en-US" altLang="zh-CN" sz="1800" b="1" kern="1200" dirty="0">
              <a:solidFill>
                <a:prstClr val="black">
                  <a:lumMod val="75000"/>
                  <a:lumOff val="25000"/>
                </a:prstClr>
              </a:solidFill>
              <a:latin typeface="Calibri" panose="020F0502020204030204"/>
              <a:ea typeface="等线" panose="02010600030101010101" pitchFamily="2" charset="-122"/>
              <a:cs typeface="+mn-cs"/>
            </a:rPr>
            <a:t>after school</a:t>
          </a: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）就读</a:t>
          </a:r>
          <a:r>
            <a:rPr lang="zh-CN" sz="1800" b="1" kern="1200" dirty="0">
              <a:solidFill>
                <a:prstClr val="black">
                  <a:lumMod val="75000"/>
                  <a:lumOff val="25000"/>
                </a:prstClr>
              </a:solidFill>
              <a:latin typeface="Calibri" panose="020F0502020204030204"/>
              <a:ea typeface="等线" panose="02010600030101010101" pitchFamily="2" charset="-122"/>
              <a:cs typeface="+mn-cs"/>
            </a:rPr>
            <a:t>；</a:t>
          </a:r>
          <a:endParaRPr lang="en-US" sz="1800" b="1" kern="1200" dirty="0">
            <a:solidFill>
              <a:prstClr val="black">
                <a:lumMod val="75000"/>
                <a:lumOff val="25000"/>
              </a:prstClr>
            </a:solidFill>
            <a:latin typeface="Calibri" panose="020F0502020204030204"/>
            <a:ea typeface="等线" panose="02010600030101010101" pitchFamily="2" charset="-122"/>
            <a:cs typeface="+mn-cs"/>
          </a:endParaRPr>
        </a:p>
        <a:p>
          <a:pPr marL="171450" lvl="1" indent="-171450" algn="l" defTabSz="800100">
            <a:lnSpc>
              <a:spcPct val="90000"/>
            </a:lnSpc>
            <a:spcBef>
              <a:spcPct val="0"/>
            </a:spcBef>
            <a:spcAft>
              <a:spcPct val="15000"/>
            </a:spcAft>
            <a:buChar char="•"/>
          </a:pP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根据家庭收入计算补贴，实际托儿费超出部分父母负担；</a:t>
          </a:r>
          <a:endParaRPr lang="en-US" sz="1800" b="1" kern="1200" dirty="0">
            <a:solidFill>
              <a:prstClr val="black">
                <a:lumMod val="75000"/>
                <a:lumOff val="25000"/>
              </a:prstClr>
            </a:solidFill>
            <a:latin typeface="Calibri" panose="020F0502020204030204"/>
            <a:ea typeface="等线" panose="02010600030101010101" pitchFamily="2" charset="-122"/>
            <a:cs typeface="+mn-cs"/>
          </a:endParaRPr>
        </a:p>
        <a:p>
          <a:pPr marL="171450" lvl="1" indent="-171450" algn="l" defTabSz="800100">
            <a:lnSpc>
              <a:spcPct val="90000"/>
            </a:lnSpc>
            <a:spcBef>
              <a:spcPct val="0"/>
            </a:spcBef>
            <a:spcAft>
              <a:spcPct val="15000"/>
            </a:spcAft>
            <a:buChar char="•"/>
          </a:pPr>
          <a:r>
            <a:rPr lang="zh-CN" altLang="en-US" sz="1800" b="1" kern="1200" dirty="0">
              <a:solidFill>
                <a:prstClr val="black">
                  <a:lumMod val="75000"/>
                  <a:lumOff val="25000"/>
                </a:prstClr>
              </a:solidFill>
              <a:latin typeface="Calibri" panose="020F0502020204030204"/>
              <a:ea typeface="等线" panose="02010600030101010101" pitchFamily="2" charset="-122"/>
              <a:cs typeface="+mn-cs"/>
            </a:rPr>
            <a:t>在多元就读也算学生，多元的幼儿园对于学生免费</a:t>
          </a:r>
          <a:endParaRPr lang="en-CA" sz="1800" b="1" kern="1200" dirty="0">
            <a:solidFill>
              <a:prstClr val="black">
                <a:lumMod val="75000"/>
                <a:lumOff val="25000"/>
              </a:prstClr>
            </a:solidFill>
            <a:latin typeface="Calibri" panose="020F0502020204030204"/>
            <a:ea typeface="等线" panose="02010600030101010101" pitchFamily="2" charset="-122"/>
            <a:cs typeface="+mn-cs"/>
          </a:endParaRPr>
        </a:p>
      </dsp:txBody>
      <dsp:txXfrm rot="-5400000">
        <a:off x="3128264" y="92257"/>
        <a:ext cx="6933622" cy="1700970"/>
      </dsp:txXfrm>
    </dsp:sp>
    <dsp:sp modelId="{6B5D4BE7-03B4-419B-8187-24A0DB1C4896}">
      <dsp:nvSpPr>
        <dsp:cNvPr id="0" name=""/>
        <dsp:cNvSpPr/>
      </dsp:nvSpPr>
      <dsp:spPr>
        <a:xfrm>
          <a:off x="900" y="35084"/>
          <a:ext cx="3127362" cy="181531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altLang="zh-CN" sz="2100" b="1" kern="1200" dirty="0">
              <a:solidFill>
                <a:prstClr val="white"/>
              </a:solidFill>
              <a:latin typeface="Calibri" panose="020F0502020204030204"/>
              <a:ea typeface="+mn-ea"/>
              <a:cs typeface="+mn-cs"/>
            </a:rPr>
            <a:t>Daycare Assistant Program </a:t>
          </a:r>
          <a:r>
            <a:rPr lang="zh-CN" altLang="en-US" sz="2100" b="1" kern="1200" dirty="0">
              <a:solidFill>
                <a:prstClr val="white"/>
              </a:solidFill>
              <a:latin typeface="Calibri" panose="020F0502020204030204"/>
              <a:ea typeface="+mn-ea"/>
              <a:cs typeface="+mn-cs"/>
            </a:rPr>
            <a:t>托儿费补贴</a:t>
          </a:r>
          <a:endParaRPr lang="en-US" sz="2100" b="1" kern="1200" dirty="0">
            <a:solidFill>
              <a:prstClr val="white"/>
            </a:solidFill>
            <a:latin typeface="Calibri" panose="020F0502020204030204"/>
            <a:ea typeface="+mn-ea"/>
            <a:cs typeface="+mn-cs"/>
          </a:endParaRPr>
        </a:p>
      </dsp:txBody>
      <dsp:txXfrm>
        <a:off x="89516" y="123700"/>
        <a:ext cx="2950130" cy="1638082"/>
      </dsp:txXfrm>
    </dsp:sp>
    <dsp:sp modelId="{C9A6109E-3EC0-4566-BC30-FA70BBF0C95A}">
      <dsp:nvSpPr>
        <dsp:cNvPr id="0" name=""/>
        <dsp:cNvSpPr/>
      </dsp:nvSpPr>
      <dsp:spPr>
        <a:xfrm rot="5400000">
          <a:off x="5836736" y="-684927"/>
          <a:ext cx="1618854" cy="7012065"/>
        </a:xfrm>
        <a:prstGeom prst="round2Same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b="1" kern="1200" dirty="0">
              <a:solidFill>
                <a:schemeClr val="tx1">
                  <a:lumMod val="75000"/>
                  <a:lumOff val="25000"/>
                </a:schemeClr>
              </a:solidFill>
            </a:rPr>
            <a:t>多元文化中心英语学习</a:t>
          </a:r>
          <a:r>
            <a:rPr lang="zh-CN" sz="1800" b="1" kern="1200" dirty="0">
              <a:solidFill>
                <a:schemeClr val="tx1">
                  <a:lumMod val="75000"/>
                  <a:lumOff val="25000"/>
                </a:schemeClr>
              </a:solidFill>
            </a:rPr>
            <a:t>；</a:t>
          </a:r>
          <a:endParaRPr lang="en-US" sz="1800" kern="1200" dirty="0">
            <a:solidFill>
              <a:schemeClr val="tx1">
                <a:lumMod val="75000"/>
                <a:lumOff val="25000"/>
              </a:schemeClr>
            </a:solidFill>
          </a:endParaRPr>
        </a:p>
        <a:p>
          <a:pPr marL="171450" lvl="1" indent="-171450" algn="l" defTabSz="800100">
            <a:lnSpc>
              <a:spcPct val="90000"/>
            </a:lnSpc>
            <a:spcBef>
              <a:spcPct val="0"/>
            </a:spcBef>
            <a:spcAft>
              <a:spcPct val="15000"/>
            </a:spcAft>
            <a:buChar char="•"/>
          </a:pPr>
          <a:r>
            <a:rPr lang="zh-CN" altLang="en-US" sz="1800" b="1" kern="1200" dirty="0">
              <a:solidFill>
                <a:schemeClr val="tx1">
                  <a:lumMod val="75000"/>
                  <a:lumOff val="25000"/>
                </a:schemeClr>
              </a:solidFill>
            </a:rPr>
            <a:t>就业辅导（</a:t>
          </a:r>
          <a:r>
            <a:rPr lang="en-CA" altLang="zh-CN" sz="1800" b="1" kern="1200" dirty="0">
              <a:solidFill>
                <a:schemeClr val="tx1">
                  <a:lumMod val="75000"/>
                  <a:lumOff val="25000"/>
                </a:schemeClr>
              </a:solidFill>
            </a:rPr>
            <a:t>Employment Counseling) </a:t>
          </a:r>
          <a:r>
            <a:rPr lang="zh-CN" sz="1800" b="1" kern="1200" dirty="0">
              <a:solidFill>
                <a:schemeClr val="tx1">
                  <a:lumMod val="75000"/>
                  <a:lumOff val="25000"/>
                </a:schemeClr>
              </a:solidFill>
            </a:rPr>
            <a:t>；</a:t>
          </a:r>
          <a:endParaRPr lang="en-US" sz="1800" kern="1200" dirty="0">
            <a:solidFill>
              <a:schemeClr val="tx1">
                <a:lumMod val="75000"/>
                <a:lumOff val="25000"/>
              </a:schemeClr>
            </a:solidFill>
          </a:endParaRPr>
        </a:p>
        <a:p>
          <a:pPr marL="171450" lvl="1" indent="-171450" algn="l" defTabSz="800100">
            <a:lnSpc>
              <a:spcPct val="90000"/>
            </a:lnSpc>
            <a:spcBef>
              <a:spcPct val="0"/>
            </a:spcBef>
            <a:spcAft>
              <a:spcPct val="15000"/>
            </a:spcAft>
            <a:buChar char="•"/>
          </a:pPr>
          <a:r>
            <a:rPr lang="en-CA" altLang="zh-CN" sz="1800" kern="1200" dirty="0">
              <a:solidFill>
                <a:schemeClr val="tx1">
                  <a:lumMod val="75000"/>
                  <a:lumOff val="25000"/>
                </a:schemeClr>
              </a:solidFill>
            </a:rPr>
            <a:t>NB</a:t>
          </a:r>
          <a:r>
            <a:rPr lang="zh-CN" altLang="en-US" sz="1800" kern="1200" dirty="0">
              <a:solidFill>
                <a:schemeClr val="tx1">
                  <a:lumMod val="75000"/>
                  <a:lumOff val="25000"/>
                </a:schemeClr>
              </a:solidFill>
            </a:rPr>
            <a:t>省社会福利局 </a:t>
          </a:r>
          <a:r>
            <a:rPr lang="en-US" altLang="zh-CN" sz="1800" kern="1200" dirty="0">
              <a:solidFill>
                <a:schemeClr val="tx1">
                  <a:lumMod val="75000"/>
                  <a:lumOff val="25000"/>
                </a:schemeClr>
              </a:solidFill>
            </a:rPr>
            <a:t>Social Development Department </a:t>
          </a:r>
          <a:r>
            <a:rPr lang="en-CA" sz="1800" kern="1200" dirty="0">
              <a:solidFill>
                <a:schemeClr val="tx1">
                  <a:lumMod val="75000"/>
                  <a:lumOff val="25000"/>
                </a:schemeClr>
              </a:solidFill>
            </a:rPr>
            <a:t>https://www2.gnb.ca/content/gnb/en/departments/social_development.html</a:t>
          </a:r>
          <a:endParaRPr lang="en-US" sz="1800" kern="1200" dirty="0">
            <a:solidFill>
              <a:schemeClr val="tx1">
                <a:lumMod val="75000"/>
                <a:lumOff val="25000"/>
              </a:schemeClr>
            </a:solidFill>
          </a:endParaRPr>
        </a:p>
      </dsp:txBody>
      <dsp:txXfrm rot="-5400000">
        <a:off x="3140131" y="2090704"/>
        <a:ext cx="6933039" cy="1460802"/>
      </dsp:txXfrm>
    </dsp:sp>
    <dsp:sp modelId="{7616B37A-A112-4631-99FC-635B1327EFB8}">
      <dsp:nvSpPr>
        <dsp:cNvPr id="0" name=""/>
        <dsp:cNvSpPr/>
      </dsp:nvSpPr>
      <dsp:spPr>
        <a:xfrm>
          <a:off x="900" y="1976011"/>
          <a:ext cx="3139229" cy="1690185"/>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zh-CN" altLang="en-US" sz="2100" b="1" kern="1200" dirty="0">
              <a:solidFill>
                <a:prstClr val="white"/>
              </a:solidFill>
              <a:latin typeface="Calibri" panose="020F0502020204030204"/>
              <a:ea typeface="等线" panose="02010600030101010101" pitchFamily="2" charset="-122"/>
              <a:cs typeface="+mn-cs"/>
            </a:rPr>
            <a:t>其他福利</a:t>
          </a:r>
          <a:endParaRPr lang="en-US" sz="2100" b="1" kern="1200" dirty="0">
            <a:solidFill>
              <a:prstClr val="white"/>
            </a:solidFill>
            <a:latin typeface="Calibri" panose="020F0502020204030204"/>
            <a:ea typeface="等线" panose="02010600030101010101" pitchFamily="2" charset="-122"/>
            <a:cs typeface="+mn-cs"/>
          </a:endParaRPr>
        </a:p>
      </dsp:txBody>
      <dsp:txXfrm>
        <a:off x="83408" y="2058519"/>
        <a:ext cx="2974213" cy="15251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1DC806-CDA6-42DE-B1DD-2388EAB85120}">
      <dsp:nvSpPr>
        <dsp:cNvPr id="0" name=""/>
        <dsp:cNvSpPr/>
      </dsp:nvSpPr>
      <dsp:spPr>
        <a:xfrm>
          <a:off x="0" y="128640"/>
          <a:ext cx="7647181" cy="111181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zh-CN" sz="1700" b="1" kern="1200" dirty="0"/>
            <a:t>从受益人出生起至</a:t>
          </a:r>
          <a:r>
            <a:rPr lang="en-US" sz="1700" b="1" kern="1200" dirty="0"/>
            <a:t>31</a:t>
          </a:r>
          <a:r>
            <a:rPr lang="zh-CN" sz="1700" b="1" kern="1200" dirty="0"/>
            <a:t>岁每年可存，有效至</a:t>
          </a:r>
          <a:r>
            <a:rPr lang="en-US" sz="1700" b="1" kern="1200" dirty="0"/>
            <a:t>35</a:t>
          </a:r>
          <a:r>
            <a:rPr lang="zh-CN" sz="1700" b="1" kern="1200" dirty="0"/>
            <a:t>岁终身不超过</a:t>
          </a:r>
          <a:r>
            <a:rPr lang="en-US" sz="1700" b="1" kern="1200" dirty="0"/>
            <a:t>5</a:t>
          </a:r>
          <a:r>
            <a:rPr lang="zh-CN" sz="1700" b="1" kern="1200" dirty="0"/>
            <a:t>万；</a:t>
          </a:r>
          <a:endParaRPr lang="en-US" sz="1700" kern="1200" dirty="0"/>
        </a:p>
      </dsp:txBody>
      <dsp:txXfrm>
        <a:off x="54275" y="182915"/>
        <a:ext cx="7538631" cy="1003269"/>
      </dsp:txXfrm>
    </dsp:sp>
    <dsp:sp modelId="{A98BAA3A-3E75-4DFF-BECD-E299749FA5B7}">
      <dsp:nvSpPr>
        <dsp:cNvPr id="0" name=""/>
        <dsp:cNvSpPr/>
      </dsp:nvSpPr>
      <dsp:spPr>
        <a:xfrm>
          <a:off x="0" y="1289420"/>
          <a:ext cx="7647181" cy="1111819"/>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zh-CN" sz="1700" b="1" kern="1200" dirty="0"/>
            <a:t>可以开</a:t>
          </a:r>
          <a:r>
            <a:rPr lang="zh-CN" altLang="en-US" sz="1700" b="1" kern="1200" dirty="0"/>
            <a:t>立</a:t>
          </a:r>
          <a:r>
            <a:rPr lang="zh-CN" sz="1700" b="1" kern="1200" dirty="0"/>
            <a:t>家庭账户，多受益人共有</a:t>
          </a:r>
          <a:r>
            <a:rPr lang="zh-CN" altLang="en-US" sz="1700" b="1" kern="1200" dirty="0"/>
            <a:t>，购买投资产品，投资收益递延缴税</a:t>
          </a:r>
          <a:r>
            <a:rPr lang="zh-CN" sz="1700" b="1" kern="1200" dirty="0"/>
            <a:t>；</a:t>
          </a:r>
          <a:endParaRPr lang="en-US" sz="1700" kern="1200" dirty="0"/>
        </a:p>
      </dsp:txBody>
      <dsp:txXfrm>
        <a:off x="54275" y="1343695"/>
        <a:ext cx="7538631" cy="1003269"/>
      </dsp:txXfrm>
    </dsp:sp>
    <dsp:sp modelId="{BE7BEA9C-F7A2-48EC-8598-58738DB152DF}">
      <dsp:nvSpPr>
        <dsp:cNvPr id="0" name=""/>
        <dsp:cNvSpPr/>
      </dsp:nvSpPr>
      <dsp:spPr>
        <a:xfrm>
          <a:off x="0" y="2450200"/>
          <a:ext cx="7647181" cy="1111819"/>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zh-CN" sz="1700" b="1" kern="1200" dirty="0"/>
            <a:t>每年每个受益人存入前</a:t>
          </a:r>
          <a:r>
            <a:rPr lang="en-CA" sz="1700" b="1" kern="1200" dirty="0"/>
            <a:t>$2500</a:t>
          </a:r>
          <a:r>
            <a:rPr lang="zh-CN" sz="1700" b="1" kern="1200" dirty="0"/>
            <a:t>政府的</a:t>
          </a:r>
          <a:r>
            <a:rPr lang="en-CA" sz="1700" b="1" kern="1200" dirty="0"/>
            <a:t>CESG</a:t>
          </a:r>
          <a:r>
            <a:rPr lang="zh-CN" sz="1700" b="1" kern="1200" dirty="0"/>
            <a:t>补贴</a:t>
          </a:r>
          <a:r>
            <a:rPr lang="en-CA" sz="1700" b="1" kern="1200" dirty="0"/>
            <a:t>20%($500),</a:t>
          </a:r>
          <a:r>
            <a:rPr lang="zh-CN" altLang="en-US" sz="1700" b="1" kern="1200" dirty="0"/>
            <a:t>最多一次可以补两年额度，</a:t>
          </a:r>
          <a:r>
            <a:rPr lang="zh-CN" sz="1700" b="1" kern="1200" dirty="0"/>
            <a:t>补贴总额不超过</a:t>
          </a:r>
          <a:r>
            <a:rPr lang="en-CA" sz="1700" b="1" kern="1200" dirty="0"/>
            <a:t>$7200</a:t>
          </a:r>
          <a:r>
            <a:rPr lang="zh-CN" altLang="en-US" sz="1700" b="1" kern="1200" dirty="0"/>
            <a:t>，可多受益人共享</a:t>
          </a:r>
          <a:r>
            <a:rPr lang="zh-CN" sz="1700" b="1" kern="1200" dirty="0"/>
            <a:t>；</a:t>
          </a:r>
          <a:endParaRPr lang="en-US" sz="1700" kern="1200" dirty="0"/>
        </a:p>
      </dsp:txBody>
      <dsp:txXfrm>
        <a:off x="54275" y="2504475"/>
        <a:ext cx="7538631" cy="1003269"/>
      </dsp:txXfrm>
    </dsp:sp>
    <dsp:sp modelId="{A2D935BF-EE8F-48A8-8EB5-0A8D3D634B5D}">
      <dsp:nvSpPr>
        <dsp:cNvPr id="0" name=""/>
        <dsp:cNvSpPr/>
      </dsp:nvSpPr>
      <dsp:spPr>
        <a:xfrm>
          <a:off x="0" y="3610980"/>
          <a:ext cx="7647181" cy="1111819"/>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zh-CN" sz="1700" b="1" kern="1200" dirty="0"/>
            <a:t>中低收入家庭且受益人</a:t>
          </a:r>
          <a:r>
            <a:rPr lang="en-US" sz="1700" b="1" kern="1200" dirty="0"/>
            <a:t>03</a:t>
          </a:r>
          <a:r>
            <a:rPr lang="zh-CN" sz="1700" b="1" kern="1200" dirty="0"/>
            <a:t>年</a:t>
          </a:r>
          <a:r>
            <a:rPr lang="en-US" sz="1700" b="1" kern="1200" dirty="0"/>
            <a:t>12</a:t>
          </a:r>
          <a:r>
            <a:rPr lang="zh-CN" sz="1700" b="1" kern="1200" dirty="0"/>
            <a:t>月</a:t>
          </a:r>
          <a:r>
            <a:rPr lang="en-US" sz="1700" b="1" kern="1200" dirty="0"/>
            <a:t>31</a:t>
          </a:r>
          <a:r>
            <a:rPr lang="zh-CN" sz="1700" b="1" kern="1200" dirty="0"/>
            <a:t>日之后出生的还</a:t>
          </a:r>
          <a:r>
            <a:rPr lang="en-CA" sz="1700" b="1" kern="1200" dirty="0"/>
            <a:t>$500</a:t>
          </a:r>
          <a:r>
            <a:rPr lang="zh-CN" sz="1700" b="1" kern="1200" dirty="0"/>
            <a:t>的</a:t>
          </a:r>
          <a:r>
            <a:rPr lang="en-CA" sz="1700" b="1" kern="1200" dirty="0"/>
            <a:t>CLB(Canada Learning Bond)</a:t>
          </a:r>
          <a:r>
            <a:rPr lang="zh-CN" sz="1700" b="1" kern="1200" dirty="0"/>
            <a:t>，总额不超过</a:t>
          </a:r>
          <a:r>
            <a:rPr lang="en-CA" sz="1700" b="1" kern="1200" dirty="0"/>
            <a:t>$2000,</a:t>
          </a:r>
          <a:r>
            <a:rPr lang="zh-CN" sz="1700" b="1" kern="1200" dirty="0"/>
            <a:t>及</a:t>
          </a:r>
          <a:r>
            <a:rPr lang="en-CA" sz="1700" b="1" kern="1200" dirty="0"/>
            <a:t>$1</a:t>
          </a:r>
          <a:r>
            <a:rPr lang="en-US" sz="1700" b="1" kern="1200" dirty="0"/>
            <a:t>00</a:t>
          </a:r>
          <a:r>
            <a:rPr lang="zh-CN" sz="1700" b="1" kern="1200" dirty="0"/>
            <a:t>补贴至</a:t>
          </a:r>
          <a:r>
            <a:rPr lang="en-US" sz="1700" b="1" kern="1200" dirty="0"/>
            <a:t>15</a:t>
          </a:r>
          <a:r>
            <a:rPr lang="zh-CN" sz="1700" b="1" kern="1200" dirty="0"/>
            <a:t>岁</a:t>
          </a:r>
          <a:r>
            <a:rPr lang="zh-CN" altLang="en-US" sz="1700" b="1" kern="1200" dirty="0"/>
            <a:t>，仅供受益人本人使用</a:t>
          </a:r>
          <a:r>
            <a:rPr lang="zh-CN" sz="1700" b="1" kern="1200" dirty="0"/>
            <a:t>；</a:t>
          </a:r>
          <a:endParaRPr lang="en-US" sz="1700" kern="1200" dirty="0"/>
        </a:p>
      </dsp:txBody>
      <dsp:txXfrm>
        <a:off x="54275" y="3665255"/>
        <a:ext cx="7538631" cy="1003269"/>
      </dsp:txXfrm>
    </dsp:sp>
    <dsp:sp modelId="{5F754586-9673-48E4-95BC-C8B63825893F}">
      <dsp:nvSpPr>
        <dsp:cNvPr id="0" name=""/>
        <dsp:cNvSpPr/>
      </dsp:nvSpPr>
      <dsp:spPr>
        <a:xfrm>
          <a:off x="0" y="4771760"/>
          <a:ext cx="7647181" cy="111181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zh-CN" sz="1700" b="1" kern="1200" dirty="0"/>
            <a:t>受益人接受高等教育（</a:t>
          </a:r>
          <a:r>
            <a:rPr lang="en-CA" sz="1700" b="1" kern="1200" dirty="0"/>
            <a:t>post secondary education)</a:t>
          </a:r>
          <a:r>
            <a:rPr lang="zh-CN" sz="1700" b="1" kern="1200" dirty="0"/>
            <a:t>时可取出</a:t>
          </a:r>
          <a:r>
            <a:rPr lang="en-CA" altLang="zh-CN" sz="1700" b="1" kern="1200" dirty="0"/>
            <a:t>EAP</a:t>
          </a:r>
          <a:r>
            <a:rPr lang="zh-CN" sz="1700" b="1" kern="1200" dirty="0"/>
            <a:t>，增益部分在受益人名下缴税</a:t>
          </a:r>
          <a:r>
            <a:rPr lang="zh-CN" altLang="en-US" sz="1700" b="1" kern="1200" dirty="0"/>
            <a:t>。如果非教育取出，补贴退还，增益缴税</a:t>
          </a:r>
          <a:endParaRPr lang="en-CA" altLang="zh-CN" sz="1700" b="1" kern="1200" dirty="0"/>
        </a:p>
        <a:p>
          <a:pPr marL="0" lvl="0" indent="0" algn="l" defTabSz="755650">
            <a:lnSpc>
              <a:spcPct val="90000"/>
            </a:lnSpc>
            <a:spcBef>
              <a:spcPct val="0"/>
            </a:spcBef>
            <a:spcAft>
              <a:spcPct val="35000"/>
            </a:spcAft>
            <a:buNone/>
          </a:pPr>
          <a:endParaRPr lang="en-US" sz="1700" kern="1200" dirty="0"/>
        </a:p>
      </dsp:txBody>
      <dsp:txXfrm>
        <a:off x="54275" y="4826035"/>
        <a:ext cx="7538631" cy="10032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1DC806-CDA6-42DE-B1DD-2388EAB85120}">
      <dsp:nvSpPr>
        <dsp:cNvPr id="0" name=""/>
        <dsp:cNvSpPr/>
      </dsp:nvSpPr>
      <dsp:spPr>
        <a:xfrm>
          <a:off x="0" y="64243"/>
          <a:ext cx="7471184" cy="90908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zh-CN" altLang="en-US" sz="2100" b="1" kern="1200" dirty="0"/>
            <a:t>监护人有残疾抵税金</a:t>
          </a:r>
          <a:r>
            <a:rPr lang="en-CA" altLang="zh-CN" sz="2100" b="1" kern="1200" dirty="0"/>
            <a:t>Disability Tax Credit </a:t>
          </a:r>
          <a:r>
            <a:rPr lang="zh-CN" altLang="en-US" sz="2100" b="1" kern="1200" dirty="0"/>
            <a:t>，受益人</a:t>
          </a:r>
          <a:r>
            <a:rPr lang="en-US" altLang="zh-CN" sz="2100" b="1" kern="1200" dirty="0"/>
            <a:t>59</a:t>
          </a:r>
          <a:r>
            <a:rPr lang="zh-CN" altLang="en-US" sz="2100" b="1" kern="1200" dirty="0"/>
            <a:t>岁前开户，终身可存入</a:t>
          </a:r>
          <a:r>
            <a:rPr lang="en-US" altLang="zh-CN" sz="2100" b="1" kern="1200" dirty="0"/>
            <a:t>20</a:t>
          </a:r>
          <a:r>
            <a:rPr lang="zh-CN" altLang="en-US" sz="2100" b="1" kern="1200" dirty="0"/>
            <a:t>万</a:t>
          </a:r>
          <a:r>
            <a:rPr lang="zh-CN" sz="2100" b="1" kern="1200" dirty="0"/>
            <a:t>；</a:t>
          </a:r>
          <a:endParaRPr lang="en-US" sz="2100" kern="1200" dirty="0"/>
        </a:p>
      </dsp:txBody>
      <dsp:txXfrm>
        <a:off x="44378" y="108621"/>
        <a:ext cx="7382428" cy="820333"/>
      </dsp:txXfrm>
    </dsp:sp>
    <dsp:sp modelId="{A98BAA3A-3E75-4DFF-BECD-E299749FA5B7}">
      <dsp:nvSpPr>
        <dsp:cNvPr id="0" name=""/>
        <dsp:cNvSpPr/>
      </dsp:nvSpPr>
      <dsp:spPr>
        <a:xfrm>
          <a:off x="0" y="1033813"/>
          <a:ext cx="7471184" cy="909089"/>
        </a:xfrm>
        <a:prstGeom prst="round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zh-CN" altLang="en-US" sz="2100" b="1" kern="1200" dirty="0"/>
            <a:t>账户内投资收益税务递延，直到取出时收益部分缴税</a:t>
          </a:r>
          <a:r>
            <a:rPr lang="zh-CN" sz="2100" b="1" kern="1200" dirty="0"/>
            <a:t>；</a:t>
          </a:r>
          <a:endParaRPr lang="en-US" sz="2100" kern="1200" dirty="0"/>
        </a:p>
      </dsp:txBody>
      <dsp:txXfrm>
        <a:off x="44378" y="1078191"/>
        <a:ext cx="7382428" cy="820333"/>
      </dsp:txXfrm>
    </dsp:sp>
    <dsp:sp modelId="{BE7BEA9C-F7A2-48EC-8598-58738DB152DF}">
      <dsp:nvSpPr>
        <dsp:cNvPr id="0" name=""/>
        <dsp:cNvSpPr/>
      </dsp:nvSpPr>
      <dsp:spPr>
        <a:xfrm>
          <a:off x="0" y="2003382"/>
          <a:ext cx="7471184" cy="909089"/>
        </a:xfrm>
        <a:prstGeom prst="round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zh-CN" altLang="en-US" sz="2100" b="1" kern="1200" dirty="0"/>
            <a:t>受益人</a:t>
          </a:r>
          <a:r>
            <a:rPr lang="en-US" altLang="zh-CN" sz="2100" b="1" kern="1200" dirty="0"/>
            <a:t>49</a:t>
          </a:r>
          <a:r>
            <a:rPr lang="zh-CN" altLang="en-US" sz="2100" b="1" kern="1200" dirty="0"/>
            <a:t>岁前，</a:t>
          </a:r>
          <a:r>
            <a:rPr lang="zh-CN" sz="2100" b="1" kern="1200" dirty="0"/>
            <a:t>每年</a:t>
          </a:r>
          <a:r>
            <a:rPr lang="zh-CN" altLang="en-US" sz="2100" b="1" kern="1200" dirty="0"/>
            <a:t>政府根据家庭收入按</a:t>
          </a:r>
          <a:r>
            <a:rPr lang="en-US" altLang="zh-CN" sz="2100" b="1" kern="1200" dirty="0"/>
            <a:t>100%-300%</a:t>
          </a:r>
          <a:r>
            <a:rPr lang="zh-CN" altLang="en-US" sz="2100" b="1" kern="1200" dirty="0"/>
            <a:t>配比缴款（</a:t>
          </a:r>
          <a:r>
            <a:rPr lang="en-US" altLang="zh-CN" sz="2100" b="1" kern="1200" dirty="0"/>
            <a:t>CDSG</a:t>
          </a:r>
          <a:r>
            <a:rPr lang="zh-CN" altLang="en-US" sz="2100" b="1" kern="1200" dirty="0"/>
            <a:t>），终身不超过</a:t>
          </a:r>
          <a:r>
            <a:rPr lang="en-CA" altLang="zh-CN" sz="2100" b="1" kern="1200" dirty="0"/>
            <a:t>$70,000</a:t>
          </a:r>
          <a:r>
            <a:rPr lang="zh-CN" sz="2100" b="1" kern="1200" dirty="0"/>
            <a:t>；</a:t>
          </a:r>
          <a:endParaRPr lang="en-US" sz="2100" kern="1200" dirty="0"/>
        </a:p>
      </dsp:txBody>
      <dsp:txXfrm>
        <a:off x="44378" y="2047760"/>
        <a:ext cx="7382428" cy="820333"/>
      </dsp:txXfrm>
    </dsp:sp>
    <dsp:sp modelId="{A2D935BF-EE8F-48A8-8EB5-0A8D3D634B5D}">
      <dsp:nvSpPr>
        <dsp:cNvPr id="0" name=""/>
        <dsp:cNvSpPr/>
      </dsp:nvSpPr>
      <dsp:spPr>
        <a:xfrm>
          <a:off x="0" y="2972952"/>
          <a:ext cx="7471184" cy="909089"/>
        </a:xfrm>
        <a:prstGeom prst="round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zh-CN" sz="2100" b="1" kern="1200" dirty="0"/>
            <a:t>中低收入家庭</a:t>
          </a:r>
          <a:r>
            <a:rPr lang="zh-CN" altLang="en-US" sz="2100" b="1" kern="1200" dirty="0"/>
            <a:t>另外有</a:t>
          </a:r>
          <a:r>
            <a:rPr lang="en-CA" sz="2100" b="1" kern="1200" dirty="0"/>
            <a:t>C</a:t>
          </a:r>
          <a:r>
            <a:rPr lang="en-US" altLang="zh-CN" sz="2100" b="1" kern="1200" dirty="0"/>
            <a:t>DS</a:t>
          </a:r>
          <a:r>
            <a:rPr lang="en-CA" sz="2100" b="1" kern="1200" dirty="0"/>
            <a:t>B</a:t>
          </a:r>
          <a:r>
            <a:rPr lang="zh-CN" sz="2100" b="1" kern="1200" dirty="0"/>
            <a:t>，总额不超过</a:t>
          </a:r>
          <a:r>
            <a:rPr lang="en-CA" sz="2100" b="1" kern="1200" dirty="0"/>
            <a:t>$20</a:t>
          </a:r>
          <a:r>
            <a:rPr lang="zh-CN" altLang="en-US" sz="2100" b="1" kern="1200" dirty="0"/>
            <a:t>，</a:t>
          </a:r>
          <a:r>
            <a:rPr lang="en-CA" sz="2100" b="1" kern="1200" dirty="0"/>
            <a:t>00</a:t>
          </a:r>
          <a:r>
            <a:rPr lang="en-US" altLang="zh-CN" sz="2100" b="1" kern="1200" dirty="0"/>
            <a:t>0</a:t>
          </a:r>
          <a:r>
            <a:rPr lang="zh-CN" altLang="en-US" sz="2100" b="1" kern="1200" dirty="0"/>
            <a:t>；</a:t>
          </a:r>
          <a:endParaRPr lang="en-US" sz="2100" kern="1200" dirty="0"/>
        </a:p>
      </dsp:txBody>
      <dsp:txXfrm>
        <a:off x="44378" y="3017330"/>
        <a:ext cx="7382428" cy="820333"/>
      </dsp:txXfrm>
    </dsp:sp>
    <dsp:sp modelId="{51380CA7-4706-4E6A-818D-FC2E36F544A2}">
      <dsp:nvSpPr>
        <dsp:cNvPr id="0" name=""/>
        <dsp:cNvSpPr/>
      </dsp:nvSpPr>
      <dsp:spPr>
        <a:xfrm>
          <a:off x="0" y="3942523"/>
          <a:ext cx="7471184" cy="909089"/>
        </a:xfrm>
        <a:prstGeom prst="round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zh-CN" altLang="en-US" sz="2100" kern="1200" dirty="0"/>
            <a:t>受益人</a:t>
          </a:r>
          <a:r>
            <a:rPr lang="en-US" altLang="zh-CN" sz="2100" kern="1200" dirty="0"/>
            <a:t>17</a:t>
          </a:r>
          <a:r>
            <a:rPr lang="zh-CN" altLang="en-US" sz="2100" kern="1200" dirty="0"/>
            <a:t>岁起可以独立报税，以此收入作为</a:t>
          </a:r>
          <a:r>
            <a:rPr lang="en-CA" altLang="zh-CN" sz="2100" kern="1200" dirty="0"/>
            <a:t>CDSG</a:t>
          </a:r>
          <a:r>
            <a:rPr lang="zh-CN" altLang="en-US" sz="2100" kern="1200" dirty="0"/>
            <a:t>和</a:t>
          </a:r>
          <a:r>
            <a:rPr lang="en-CA" altLang="zh-CN" sz="2100" kern="1200" dirty="0"/>
            <a:t>CDSB</a:t>
          </a:r>
          <a:r>
            <a:rPr lang="zh-CN" altLang="en-US" sz="2100" kern="1200" dirty="0"/>
            <a:t>计算标准；</a:t>
          </a:r>
          <a:endParaRPr lang="en-US" sz="2100" kern="1200" dirty="0"/>
        </a:p>
      </dsp:txBody>
      <dsp:txXfrm>
        <a:off x="44378" y="3986901"/>
        <a:ext cx="7382428" cy="820333"/>
      </dsp:txXfrm>
    </dsp:sp>
    <dsp:sp modelId="{38D32B5A-A26C-4FD3-B41A-673A1791FECA}">
      <dsp:nvSpPr>
        <dsp:cNvPr id="0" name=""/>
        <dsp:cNvSpPr/>
      </dsp:nvSpPr>
      <dsp:spPr>
        <a:xfrm>
          <a:off x="0" y="4912093"/>
          <a:ext cx="7471184" cy="90908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zh-CN" altLang="en-US" sz="2100" kern="1200" dirty="0"/>
            <a:t>任何时候都可以取（</a:t>
          </a:r>
          <a:r>
            <a:rPr lang="en-US" altLang="zh-CN" sz="2100" kern="1200" dirty="0"/>
            <a:t>DAP</a:t>
          </a:r>
          <a:r>
            <a:rPr lang="zh-CN" altLang="en-US" sz="2100" kern="1200" dirty="0"/>
            <a:t>）</a:t>
          </a:r>
          <a:r>
            <a:rPr lang="en-US" altLang="zh-CN" sz="2100" kern="1200" dirty="0"/>
            <a:t>60</a:t>
          </a:r>
          <a:r>
            <a:rPr lang="zh-CN" altLang="en-US" sz="2100" kern="1200" dirty="0"/>
            <a:t>岁后必须取</a:t>
          </a:r>
          <a:r>
            <a:rPr lang="en-CA" altLang="zh-CN" sz="2100" kern="1200" dirty="0"/>
            <a:t>LD</a:t>
          </a:r>
          <a:r>
            <a:rPr lang="en-US" altLang="zh-CN" sz="2100" kern="1200" dirty="0"/>
            <a:t>A</a:t>
          </a:r>
          <a:r>
            <a:rPr lang="en-CA" altLang="zh-CN" sz="2100" kern="1200" dirty="0"/>
            <a:t>P</a:t>
          </a:r>
          <a:r>
            <a:rPr lang="zh-CN" altLang="en-US" sz="2100" kern="1200" dirty="0"/>
            <a:t>，取之前</a:t>
          </a:r>
          <a:r>
            <a:rPr lang="en-US" altLang="zh-CN" sz="2100" kern="1200" dirty="0"/>
            <a:t>10</a:t>
          </a:r>
          <a:r>
            <a:rPr lang="zh-CN" altLang="en-US" sz="2100" kern="1200" dirty="0"/>
            <a:t>年的补贴要退回；</a:t>
          </a:r>
          <a:endParaRPr lang="en-US" sz="2100" kern="1200" dirty="0"/>
        </a:p>
      </dsp:txBody>
      <dsp:txXfrm>
        <a:off x="44378" y="4956471"/>
        <a:ext cx="7382428" cy="82033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1DC806-CDA6-42DE-B1DD-2388EAB85120}">
      <dsp:nvSpPr>
        <dsp:cNvPr id="0" name=""/>
        <dsp:cNvSpPr/>
      </dsp:nvSpPr>
      <dsp:spPr>
        <a:xfrm>
          <a:off x="0" y="93088"/>
          <a:ext cx="7471184" cy="10822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zh-CN" altLang="en-US" sz="2500" b="1" kern="1200" dirty="0"/>
            <a:t>劳动收入的</a:t>
          </a:r>
          <a:r>
            <a:rPr lang="en-US" altLang="zh-CN" sz="2500" b="1" kern="1200" dirty="0"/>
            <a:t>18%</a:t>
          </a:r>
          <a:r>
            <a:rPr lang="zh-CN" altLang="en-US" sz="2500" b="1" kern="1200" dirty="0"/>
            <a:t>可存入购买投资产品，</a:t>
          </a:r>
          <a:r>
            <a:rPr lang="en-US" altLang="zh-CN" sz="2500" b="1" kern="1200" dirty="0"/>
            <a:t>2019</a:t>
          </a:r>
          <a:r>
            <a:rPr lang="zh-CN" altLang="en-US" sz="2500" b="1" kern="1200" dirty="0"/>
            <a:t>年最高额</a:t>
          </a:r>
          <a:r>
            <a:rPr lang="en-CA" altLang="en-US" sz="2500" b="1" kern="1200" dirty="0"/>
            <a:t>$26,500</a:t>
          </a:r>
          <a:r>
            <a:rPr lang="zh-CN" altLang="en-US" sz="2500" b="1" kern="1200" dirty="0"/>
            <a:t>，未使用额度可累计到后续年度</a:t>
          </a:r>
          <a:r>
            <a:rPr lang="zh-CN" sz="2500" b="1" kern="1200" dirty="0"/>
            <a:t>；</a:t>
          </a:r>
          <a:endParaRPr lang="en-US" sz="2500" kern="1200" dirty="0"/>
        </a:p>
      </dsp:txBody>
      <dsp:txXfrm>
        <a:off x="52831" y="145919"/>
        <a:ext cx="7365522" cy="976588"/>
      </dsp:txXfrm>
    </dsp:sp>
    <dsp:sp modelId="{A98BAA3A-3E75-4DFF-BECD-E299749FA5B7}">
      <dsp:nvSpPr>
        <dsp:cNvPr id="0" name=""/>
        <dsp:cNvSpPr/>
      </dsp:nvSpPr>
      <dsp:spPr>
        <a:xfrm>
          <a:off x="0" y="1247338"/>
          <a:ext cx="7471184" cy="1082250"/>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zh-CN" altLang="en-US" sz="2500" b="1" kern="1200" dirty="0"/>
            <a:t>每年</a:t>
          </a:r>
          <a:r>
            <a:rPr lang="en-US" altLang="zh-CN" sz="2500" b="1" kern="1200" dirty="0"/>
            <a:t>3</a:t>
          </a:r>
          <a:r>
            <a:rPr lang="zh-CN" altLang="en-US" sz="2500" b="1" kern="1200" dirty="0"/>
            <a:t>月</a:t>
          </a:r>
          <a:r>
            <a:rPr lang="en-US" altLang="zh-CN" sz="2500" b="1" kern="1200" dirty="0"/>
            <a:t>1</a:t>
          </a:r>
          <a:r>
            <a:rPr lang="zh-CN" altLang="en-US" sz="2500" b="1" kern="1200" dirty="0"/>
            <a:t>日前存入的在上一年报税收入中</a:t>
          </a:r>
          <a:r>
            <a:rPr lang="en-US" altLang="zh-CN" sz="2500" b="1" kern="1200" dirty="0"/>
            <a:t>100%</a:t>
          </a:r>
          <a:r>
            <a:rPr lang="zh-CN" altLang="en-US" sz="2500" b="1" kern="1200" dirty="0"/>
            <a:t>扣除</a:t>
          </a:r>
          <a:r>
            <a:rPr lang="zh-CN" sz="2500" b="1" kern="1200" dirty="0"/>
            <a:t>；</a:t>
          </a:r>
          <a:endParaRPr lang="en-US" sz="2500" b="1" kern="1200" dirty="0"/>
        </a:p>
      </dsp:txBody>
      <dsp:txXfrm>
        <a:off x="52831" y="1300169"/>
        <a:ext cx="7365522" cy="976588"/>
      </dsp:txXfrm>
    </dsp:sp>
    <dsp:sp modelId="{BE7BEA9C-F7A2-48EC-8598-58738DB152DF}">
      <dsp:nvSpPr>
        <dsp:cNvPr id="0" name=""/>
        <dsp:cNvSpPr/>
      </dsp:nvSpPr>
      <dsp:spPr>
        <a:xfrm>
          <a:off x="0" y="2401588"/>
          <a:ext cx="7471184" cy="108225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zh-CN" altLang="en-US" sz="2500" b="1" kern="1200" dirty="0"/>
            <a:t>投资收益递延缴税，直至取出时，取出时</a:t>
          </a:r>
          <a:r>
            <a:rPr lang="en-US" altLang="zh-CN" sz="2500" b="1" kern="1200" dirty="0"/>
            <a:t>100%</a:t>
          </a:r>
          <a:r>
            <a:rPr lang="zh-CN" altLang="en-US" sz="2500" b="1" kern="1200" dirty="0"/>
            <a:t>算作当年收入计入缴税基数；</a:t>
          </a:r>
          <a:endParaRPr lang="en-US" sz="2500" kern="1200" dirty="0"/>
        </a:p>
      </dsp:txBody>
      <dsp:txXfrm>
        <a:off x="52831" y="2454419"/>
        <a:ext cx="7365522" cy="976588"/>
      </dsp:txXfrm>
    </dsp:sp>
    <dsp:sp modelId="{A2D935BF-EE8F-48A8-8EB5-0A8D3D634B5D}">
      <dsp:nvSpPr>
        <dsp:cNvPr id="0" name=""/>
        <dsp:cNvSpPr/>
      </dsp:nvSpPr>
      <dsp:spPr>
        <a:xfrm>
          <a:off x="0" y="3555838"/>
          <a:ext cx="7471184" cy="1082250"/>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zh-CN" altLang="en-US" sz="2500" b="1" kern="1200" dirty="0"/>
            <a:t>可取出用于购买自住房（</a:t>
          </a:r>
          <a:r>
            <a:rPr lang="en-CA" altLang="zh-CN" sz="2500" b="1" kern="1200" dirty="0"/>
            <a:t>HBP)</a:t>
          </a:r>
          <a:r>
            <a:rPr lang="zh-CN" altLang="en-US" sz="2500" b="1" kern="1200" dirty="0"/>
            <a:t>，或资助教育（</a:t>
          </a:r>
          <a:r>
            <a:rPr lang="en-US" altLang="zh-CN" sz="2500" b="1" kern="1200" dirty="0"/>
            <a:t>LLP) </a:t>
          </a:r>
          <a:r>
            <a:rPr lang="zh-CN" altLang="en-US" sz="2500" b="1" kern="1200" dirty="0"/>
            <a:t>限额内，限期还清，免税</a:t>
          </a:r>
          <a:endParaRPr lang="en-US" sz="2500" b="1" kern="1200" dirty="0"/>
        </a:p>
      </dsp:txBody>
      <dsp:txXfrm>
        <a:off x="52831" y="3608669"/>
        <a:ext cx="7365522" cy="976588"/>
      </dsp:txXfrm>
    </dsp:sp>
    <dsp:sp modelId="{51380CA7-4706-4E6A-818D-FC2E36F544A2}">
      <dsp:nvSpPr>
        <dsp:cNvPr id="0" name=""/>
        <dsp:cNvSpPr/>
      </dsp:nvSpPr>
      <dsp:spPr>
        <a:xfrm>
          <a:off x="0" y="4710087"/>
          <a:ext cx="7471184" cy="108225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zh-CN" altLang="en-US" sz="2500" b="1" kern="1200" dirty="0"/>
            <a:t>可为开设配偶</a:t>
          </a:r>
          <a:r>
            <a:rPr lang="en-CA" altLang="zh-CN" sz="2500" b="1" kern="1200" dirty="0"/>
            <a:t>RRSP</a:t>
          </a:r>
          <a:r>
            <a:rPr lang="zh-CN" altLang="en-US" sz="2500" b="1" kern="1200" dirty="0"/>
            <a:t>账户，并向其中供款，配偶账户</a:t>
          </a:r>
          <a:r>
            <a:rPr lang="en-US" altLang="zh-CN" sz="2500" b="1" kern="1200" dirty="0"/>
            <a:t>3</a:t>
          </a:r>
          <a:r>
            <a:rPr lang="zh-CN" altLang="en-US" sz="2500" b="1" kern="1200" dirty="0"/>
            <a:t>年内取出时合并供款方当年收入缴税</a:t>
          </a:r>
          <a:r>
            <a:rPr lang="zh-CN" altLang="en-US" sz="2500" kern="1200" dirty="0"/>
            <a:t>；</a:t>
          </a:r>
          <a:endParaRPr lang="en-US" sz="2500" kern="1200" dirty="0"/>
        </a:p>
      </dsp:txBody>
      <dsp:txXfrm>
        <a:off x="52831" y="4762918"/>
        <a:ext cx="7365522" cy="97658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1DC806-CDA6-42DE-B1DD-2388EAB85120}">
      <dsp:nvSpPr>
        <dsp:cNvPr id="0" name=""/>
        <dsp:cNvSpPr/>
      </dsp:nvSpPr>
      <dsp:spPr>
        <a:xfrm>
          <a:off x="0" y="12762"/>
          <a:ext cx="7471184" cy="8950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altLang="zh-CN" sz="3400" b="1" kern="1200" dirty="0"/>
            <a:t>18</a:t>
          </a:r>
          <a:r>
            <a:rPr lang="zh-CN" altLang="en-US" sz="3400" b="1" kern="1200" dirty="0"/>
            <a:t>岁以上加拿大居民可开立账户</a:t>
          </a:r>
          <a:r>
            <a:rPr lang="zh-CN" sz="3400" b="1" kern="1200" dirty="0"/>
            <a:t>；</a:t>
          </a:r>
          <a:endParaRPr lang="en-US" sz="3400" kern="1200" dirty="0"/>
        </a:p>
      </dsp:txBody>
      <dsp:txXfrm>
        <a:off x="43693" y="56455"/>
        <a:ext cx="7383798" cy="807664"/>
      </dsp:txXfrm>
    </dsp:sp>
    <dsp:sp modelId="{A98BAA3A-3E75-4DFF-BECD-E299749FA5B7}">
      <dsp:nvSpPr>
        <dsp:cNvPr id="0" name=""/>
        <dsp:cNvSpPr/>
      </dsp:nvSpPr>
      <dsp:spPr>
        <a:xfrm>
          <a:off x="0" y="1005732"/>
          <a:ext cx="7471184" cy="895050"/>
        </a:xfrm>
        <a:prstGeom prst="round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zh-CN" altLang="en-US" sz="3400" b="1" kern="1200" dirty="0"/>
            <a:t>账户中投资收益免税</a:t>
          </a:r>
          <a:r>
            <a:rPr lang="zh-CN" sz="3400" b="1" kern="1200" dirty="0"/>
            <a:t>；</a:t>
          </a:r>
          <a:endParaRPr lang="en-US" sz="3400" b="1" kern="1200" dirty="0"/>
        </a:p>
      </dsp:txBody>
      <dsp:txXfrm>
        <a:off x="43693" y="1049425"/>
        <a:ext cx="7383798" cy="807664"/>
      </dsp:txXfrm>
    </dsp:sp>
    <dsp:sp modelId="{BE7BEA9C-F7A2-48EC-8598-58738DB152DF}">
      <dsp:nvSpPr>
        <dsp:cNvPr id="0" name=""/>
        <dsp:cNvSpPr/>
      </dsp:nvSpPr>
      <dsp:spPr>
        <a:xfrm>
          <a:off x="0" y="1998702"/>
          <a:ext cx="7471184" cy="895050"/>
        </a:xfrm>
        <a:prstGeom prst="round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zh-CN" altLang="en-US" sz="3400" b="1" kern="1200" dirty="0"/>
            <a:t>每年有限额如下：</a:t>
          </a:r>
          <a:endParaRPr lang="en-US" sz="3400" kern="1200" dirty="0"/>
        </a:p>
      </dsp:txBody>
      <dsp:txXfrm>
        <a:off x="43693" y="2042395"/>
        <a:ext cx="7383798" cy="807664"/>
      </dsp:txXfrm>
    </dsp:sp>
    <dsp:sp modelId="{F29F1EA6-604A-4C11-A524-B311A69E95CA}">
      <dsp:nvSpPr>
        <dsp:cNvPr id="0" name=""/>
        <dsp:cNvSpPr/>
      </dsp:nvSpPr>
      <dsp:spPr>
        <a:xfrm>
          <a:off x="0" y="2991672"/>
          <a:ext cx="7471184" cy="895050"/>
        </a:xfrm>
        <a:prstGeom prst="round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CA" altLang="zh-CN" sz="3400" b="1" kern="1200" dirty="0"/>
            <a:t>$6000 2019</a:t>
          </a:r>
          <a:r>
            <a:rPr lang="zh-CN" altLang="en-US" sz="3400" b="1" kern="1200" dirty="0"/>
            <a:t>；</a:t>
          </a:r>
          <a:r>
            <a:rPr lang="en-US" sz="3400" kern="1200" dirty="0"/>
            <a:t>$5,500</a:t>
          </a:r>
          <a:r>
            <a:rPr lang="zh-CN" altLang="en-US" sz="3400" kern="1200" dirty="0"/>
            <a:t> </a:t>
          </a:r>
          <a:r>
            <a:rPr lang="en-US" altLang="zh-CN" sz="3400" kern="1200" dirty="0"/>
            <a:t>2016-2018</a:t>
          </a:r>
          <a:endParaRPr lang="en-US" sz="3400" kern="1200" dirty="0"/>
        </a:p>
      </dsp:txBody>
      <dsp:txXfrm>
        <a:off x="43693" y="3035365"/>
        <a:ext cx="7383798" cy="807664"/>
      </dsp:txXfrm>
    </dsp:sp>
    <dsp:sp modelId="{93C6CE1A-B874-4CE1-B691-A822A12B56B3}">
      <dsp:nvSpPr>
        <dsp:cNvPr id="0" name=""/>
        <dsp:cNvSpPr/>
      </dsp:nvSpPr>
      <dsp:spPr>
        <a:xfrm>
          <a:off x="0" y="3984643"/>
          <a:ext cx="7471184" cy="895050"/>
        </a:xfrm>
        <a:prstGeom prst="round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$10,000 2015</a:t>
          </a:r>
          <a:r>
            <a:rPr lang="zh-CN" altLang="en-US" sz="3400" kern="1200" dirty="0"/>
            <a:t>；</a:t>
          </a:r>
          <a:r>
            <a:rPr lang="en-US" sz="3400" kern="1200" dirty="0"/>
            <a:t>$5,500 2013-2014</a:t>
          </a:r>
        </a:p>
      </dsp:txBody>
      <dsp:txXfrm>
        <a:off x="43693" y="4028336"/>
        <a:ext cx="7383798" cy="807664"/>
      </dsp:txXfrm>
    </dsp:sp>
    <dsp:sp modelId="{2551A4FB-E14F-4385-B0A6-C183C8BFE5EB}">
      <dsp:nvSpPr>
        <dsp:cNvPr id="0" name=""/>
        <dsp:cNvSpPr/>
      </dsp:nvSpPr>
      <dsp:spPr>
        <a:xfrm>
          <a:off x="0" y="4977613"/>
          <a:ext cx="7471184" cy="89505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$5,000 </a:t>
          </a:r>
          <a:r>
            <a:rPr lang="en-US" altLang="zh-CN" sz="3400" kern="1200" dirty="0"/>
            <a:t>2009-2012</a:t>
          </a:r>
          <a:endParaRPr lang="en-US" sz="3400" kern="1200" dirty="0"/>
        </a:p>
      </dsp:txBody>
      <dsp:txXfrm>
        <a:off x="43693" y="5021306"/>
        <a:ext cx="7383798" cy="80766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A8B68D-F89F-450B-8B71-3B1DCAEF1E5E}" type="datetimeFigureOut">
              <a:rPr lang="en-CA" smtClean="0"/>
              <a:t>2020-04-19</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15D559-850A-4317-B89F-4349BB0A4515}" type="slidenum">
              <a:rPr lang="en-CA" smtClean="0"/>
              <a:t>‹#›</a:t>
            </a:fld>
            <a:endParaRPr lang="en-CA"/>
          </a:p>
        </p:txBody>
      </p:sp>
    </p:spTree>
    <p:extLst>
      <p:ext uri="{BB962C8B-B14F-4D97-AF65-F5344CB8AC3E}">
        <p14:creationId xmlns:p14="http://schemas.microsoft.com/office/powerpoint/2010/main" val="977277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servicecanada.gc.ca/eng/home.shtml"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www.servicecanada.gc.ca/eng/ei/application/employmentinsurance.shtm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hrdc-drhc.gc.ca/isp/common/iris_e.shtml"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www.esdc.gc.ca/en/cpp/oas/gis/index.page" TargetMode="External"/><Relationship Id="rId4" Type="http://schemas.openxmlformats.org/officeDocument/2006/relationships/hyperlink" Target="http://www.esdc.gc.ca/en/cpp/oas/index.page#h2.3"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anada.ca/en/services/benefits/publicpensions/cpp/old-age-security.html"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www.canada.ca/en/services/benefits/publicpensions/cpp/old-age-security/repayment.html" TargetMode="External"/><Relationship Id="rId4" Type="http://schemas.openxmlformats.org/officeDocument/2006/relationships/hyperlink" Target="https://www.canada.ca/en/services/benefits/publicpensions/cpp/old-age-security/payments.html"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anada.ca/en/services/benefits/publicpensions/cpp/statement-contributions.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rbcroyalbank.com/investments/resp-rules-contribution-limits.html#mutual-funds"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ww.rbcroyalbank.com/investments/resp-rules-contribution-limits.html#not-education" TargetMode="External"/><Relationship Id="rId4" Type="http://schemas.openxmlformats.org/officeDocument/2006/relationships/hyperlink" Target="https://www.rbcroyalbank.com/investments/resp-rules-contribution-limits.html#education"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rbcroyalbank.com/investments/rdsp-grants-bonds.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www.rbcroyalbank.com/investments/rdsp-rules-eligibility.html#other" TargetMode="External"/><Relationship Id="rId4" Type="http://schemas.openxmlformats.org/officeDocument/2006/relationships/hyperlink" Target="https://www.rbcroyalbank.com/investments/rdsp-rules-eligibility.html#accordion4"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315D559-850A-4317-B89F-4349BB0A4515}" type="slidenum">
              <a:rPr lang="en-CA" smtClean="0"/>
              <a:t>1</a:t>
            </a:fld>
            <a:endParaRPr lang="en-CA"/>
          </a:p>
        </p:txBody>
      </p:sp>
    </p:spTree>
    <p:extLst>
      <p:ext uri="{BB962C8B-B14F-4D97-AF65-F5344CB8AC3E}">
        <p14:creationId xmlns:p14="http://schemas.microsoft.com/office/powerpoint/2010/main" val="2190648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315D559-850A-4317-B89F-4349BB0A4515}" type="slidenum">
              <a:rPr lang="en-CA" smtClean="0"/>
              <a:t>4</a:t>
            </a:fld>
            <a:endParaRPr lang="en-CA"/>
          </a:p>
        </p:txBody>
      </p:sp>
    </p:spTree>
    <p:extLst>
      <p:ext uri="{BB962C8B-B14F-4D97-AF65-F5344CB8AC3E}">
        <p14:creationId xmlns:p14="http://schemas.microsoft.com/office/powerpoint/2010/main" val="978703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315D559-850A-4317-B89F-4349BB0A4515}" type="slidenum">
              <a:rPr lang="en-CA" smtClean="0"/>
              <a:t>5</a:t>
            </a:fld>
            <a:endParaRPr lang="en-CA"/>
          </a:p>
        </p:txBody>
      </p:sp>
    </p:spTree>
    <p:extLst>
      <p:ext uri="{BB962C8B-B14F-4D97-AF65-F5344CB8AC3E}">
        <p14:creationId xmlns:p14="http://schemas.microsoft.com/office/powerpoint/2010/main" val="846912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315D559-850A-4317-B89F-4349BB0A4515}" type="slidenum">
              <a:rPr lang="en-CA" smtClean="0"/>
              <a:t>6</a:t>
            </a:fld>
            <a:endParaRPr lang="en-CA"/>
          </a:p>
        </p:txBody>
      </p:sp>
    </p:spTree>
    <p:extLst>
      <p:ext uri="{BB962C8B-B14F-4D97-AF65-F5344CB8AC3E}">
        <p14:creationId xmlns:p14="http://schemas.microsoft.com/office/powerpoint/2010/main" val="2728757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kern="1200" dirty="0">
                <a:solidFill>
                  <a:schemeClr val="tx1"/>
                </a:solidFill>
                <a:effectLst/>
                <a:latin typeface="+mn-lt"/>
                <a:ea typeface="+mn-ea"/>
                <a:cs typeface="+mn-cs"/>
              </a:rPr>
              <a:t>Each family is eligible to receive a </a:t>
            </a:r>
            <a:r>
              <a:rPr lang="en-CA" sz="1200" b="1" kern="1200" dirty="0">
                <a:solidFill>
                  <a:schemeClr val="tx1"/>
                </a:solidFill>
                <a:effectLst/>
                <a:latin typeface="+mn-lt"/>
                <a:ea typeface="+mn-ea"/>
                <a:cs typeface="+mn-cs"/>
              </a:rPr>
              <a:t>maximum</a:t>
            </a:r>
            <a:r>
              <a:rPr lang="en-CA" sz="1200" b="0" kern="1200" dirty="0">
                <a:solidFill>
                  <a:schemeClr val="tx1"/>
                </a:solidFill>
                <a:effectLst/>
                <a:latin typeface="+mn-lt"/>
                <a:ea typeface="+mn-ea"/>
                <a:cs typeface="+mn-cs"/>
              </a:rPr>
              <a:t> annual benefit of $6,400 per child </a:t>
            </a:r>
            <a:r>
              <a:rPr lang="en-CA" sz="1200" b="1" kern="1200" dirty="0">
                <a:solidFill>
                  <a:schemeClr val="tx1"/>
                </a:solidFill>
                <a:effectLst/>
                <a:latin typeface="+mn-lt"/>
                <a:ea typeface="+mn-ea"/>
                <a:cs typeface="+mn-cs"/>
              </a:rPr>
              <a:t>under 6</a:t>
            </a:r>
            <a:r>
              <a:rPr lang="en-CA" sz="1200" b="0" kern="1200" dirty="0">
                <a:solidFill>
                  <a:schemeClr val="tx1"/>
                </a:solidFill>
                <a:effectLst/>
                <a:latin typeface="+mn-lt"/>
                <a:ea typeface="+mn-ea"/>
                <a:cs typeface="+mn-cs"/>
              </a:rPr>
              <a:t> years old and a </a:t>
            </a:r>
            <a:r>
              <a:rPr lang="en-CA" sz="1200" b="1" kern="1200" dirty="0">
                <a:solidFill>
                  <a:schemeClr val="tx1"/>
                </a:solidFill>
                <a:effectLst/>
                <a:latin typeface="+mn-lt"/>
                <a:ea typeface="+mn-ea"/>
                <a:cs typeface="+mn-cs"/>
              </a:rPr>
              <a:t>maximum</a:t>
            </a:r>
            <a:r>
              <a:rPr lang="en-CA" sz="1200" b="0" kern="1200" dirty="0">
                <a:solidFill>
                  <a:schemeClr val="tx1"/>
                </a:solidFill>
                <a:effectLst/>
                <a:latin typeface="+mn-lt"/>
                <a:ea typeface="+mn-ea"/>
                <a:cs typeface="+mn-cs"/>
              </a:rPr>
              <a:t> of $5,400 per child between the ages of </a:t>
            </a:r>
            <a:r>
              <a:rPr lang="en-CA" sz="1200" b="1" kern="1200" dirty="0">
                <a:solidFill>
                  <a:schemeClr val="tx1"/>
                </a:solidFill>
                <a:effectLst/>
                <a:latin typeface="+mn-lt"/>
                <a:ea typeface="+mn-ea"/>
                <a:cs typeface="+mn-cs"/>
              </a:rPr>
              <a:t>6</a:t>
            </a:r>
            <a:r>
              <a:rPr lang="en-CA" sz="1200" b="0" kern="1200" dirty="0">
                <a:solidFill>
                  <a:schemeClr val="tx1"/>
                </a:solidFill>
                <a:effectLst/>
                <a:latin typeface="+mn-lt"/>
                <a:ea typeface="+mn-ea"/>
                <a:cs typeface="+mn-cs"/>
              </a:rPr>
              <a:t> and 17.</a:t>
            </a:r>
            <a:endParaRPr lang="en-CA" sz="1200" b="0" i="0" u="none" strike="noStrike" kern="1200" baseline="0" dirty="0">
              <a:solidFill>
                <a:schemeClr val="tx1"/>
              </a:solidFill>
              <a:latin typeface="+mn-lt"/>
              <a:ea typeface="+mn-ea"/>
              <a:cs typeface="+mn-cs"/>
            </a:endParaRPr>
          </a:p>
          <a:p>
            <a:r>
              <a:rPr lang="en-CA" sz="1200" b="0" i="0" u="none" strike="noStrike" kern="1200" baseline="0" dirty="0">
                <a:solidFill>
                  <a:schemeClr val="tx1"/>
                </a:solidFill>
                <a:latin typeface="+mn-lt"/>
                <a:ea typeface="+mn-ea"/>
                <a:cs typeface="+mn-cs"/>
              </a:rPr>
              <a:t>Employment Insurance (Federal)</a:t>
            </a:r>
          </a:p>
          <a:p>
            <a:r>
              <a:rPr lang="en-CA" sz="1200" b="0" i="0" u="none" strike="noStrike" kern="1200" baseline="0" dirty="0">
                <a:solidFill>
                  <a:schemeClr val="tx1"/>
                </a:solidFill>
                <a:latin typeface="+mn-lt"/>
                <a:ea typeface="+mn-ea"/>
                <a:cs typeface="+mn-cs"/>
              </a:rPr>
              <a:t>Maximum Annual Insurable Earnings $51,700 $53,100</a:t>
            </a:r>
          </a:p>
          <a:p>
            <a:r>
              <a:rPr lang="en-CA" sz="1200" b="0" i="0" u="none" strike="noStrike" kern="1200" baseline="0" dirty="0">
                <a:solidFill>
                  <a:schemeClr val="tx1"/>
                </a:solidFill>
                <a:latin typeface="+mn-lt"/>
                <a:ea typeface="+mn-ea"/>
                <a:cs typeface="+mn-cs"/>
              </a:rPr>
              <a:t>Premium Rate (Employee) 1.66% 1.62%</a:t>
            </a:r>
          </a:p>
          <a:p>
            <a:r>
              <a:rPr lang="en-CA" sz="1200" b="0" i="0" u="none" strike="noStrike" kern="1200" baseline="0" dirty="0">
                <a:solidFill>
                  <a:schemeClr val="tx1"/>
                </a:solidFill>
                <a:latin typeface="+mn-lt"/>
                <a:ea typeface="+mn-ea"/>
                <a:cs typeface="+mn-cs"/>
              </a:rPr>
              <a:t>Premium Rate (Employer) 2.324% 2.268%</a:t>
            </a:r>
          </a:p>
          <a:p>
            <a:r>
              <a:rPr lang="en-CA" sz="1200" b="0" i="0" u="none" strike="noStrike" kern="1200" baseline="0" dirty="0">
                <a:solidFill>
                  <a:schemeClr val="tx1"/>
                </a:solidFill>
                <a:latin typeface="+mn-lt"/>
                <a:ea typeface="+mn-ea"/>
                <a:cs typeface="+mn-cs"/>
              </a:rPr>
              <a:t>Maximum Annual Premium (Employee) $858.22 $860.22</a:t>
            </a:r>
          </a:p>
          <a:p>
            <a:r>
              <a:rPr lang="en-CA" sz="1200" b="0" i="0" u="none" strike="noStrike" kern="1200" baseline="0" dirty="0">
                <a:solidFill>
                  <a:schemeClr val="tx1"/>
                </a:solidFill>
                <a:latin typeface="+mn-lt"/>
                <a:ea typeface="+mn-ea"/>
                <a:cs typeface="+mn-cs"/>
              </a:rPr>
              <a:t>Maximum Annual Premium (Employer) $1,201.51 $1,204.31</a:t>
            </a:r>
          </a:p>
          <a:p>
            <a:r>
              <a:rPr lang="en-CA" sz="1200" b="0" i="0" u="none" strike="noStrike" kern="1200" baseline="0" dirty="0">
                <a:solidFill>
                  <a:schemeClr val="tx1"/>
                </a:solidFill>
                <a:latin typeface="+mn-lt"/>
                <a:ea typeface="+mn-ea"/>
                <a:cs typeface="+mn-cs"/>
              </a:rPr>
              <a:t>Maximum Weekly Benefit $547 $562</a:t>
            </a:r>
          </a:p>
          <a:p>
            <a:endParaRPr lang="en-CA" sz="1200" b="0" i="0" u="none" strike="noStrike" kern="1200" baseline="0" dirty="0">
              <a:solidFill>
                <a:schemeClr val="tx1"/>
              </a:solidFill>
              <a:latin typeface="+mn-lt"/>
              <a:ea typeface="+mn-ea"/>
              <a:cs typeface="+mn-cs"/>
            </a:endParaRPr>
          </a:p>
          <a:p>
            <a:r>
              <a:rPr lang="zh-CN" altLang="en-US" dirty="0"/>
              <a:t>申请手续</a:t>
            </a:r>
            <a:br>
              <a:rPr lang="zh-CN" altLang="en-US" dirty="0"/>
            </a:br>
            <a:r>
              <a:rPr lang="zh-CN" altLang="en-US" dirty="0"/>
              <a:t>当你一旦失业，应尽快申请普通就业保险金。你可以亲自到居住附近的加拿大服务处采用办事处所提供的计算机申请，分区方法是以邮区号码首三个字来划分，详情可</a:t>
            </a:r>
            <a:r>
              <a:rPr lang="zh-CN" altLang="en-US" dirty="0">
                <a:hlinkClick r:id="rId3"/>
              </a:rPr>
              <a:t>点此</a:t>
            </a:r>
            <a:r>
              <a:rPr lang="zh-CN" altLang="en-US" dirty="0"/>
              <a:t>参阅官方网站或查阅电话簿蓝页于 </a:t>
            </a:r>
            <a:r>
              <a:rPr lang="en-US" altLang="zh-CN" dirty="0"/>
              <a:t>Government of Canada </a:t>
            </a:r>
            <a:r>
              <a:rPr lang="zh-CN" altLang="en-US" dirty="0"/>
              <a:t>之下的 </a:t>
            </a:r>
            <a:r>
              <a:rPr lang="en-US" altLang="zh-CN" dirty="0"/>
              <a:t>Service Canada </a:t>
            </a:r>
            <a:r>
              <a:rPr lang="zh-CN" altLang="en-US" dirty="0"/>
              <a:t>办事处。也可以直接</a:t>
            </a:r>
            <a:r>
              <a:rPr lang="zh-CN" altLang="en-US" dirty="0">
                <a:hlinkClick r:id="rId4"/>
              </a:rPr>
              <a:t>点此</a:t>
            </a:r>
            <a:r>
              <a:rPr lang="zh-CN" altLang="en-US" dirty="0"/>
              <a:t>网上申请。若你不懂英语，可带一位能替你翻译的人士前往。申请当日，你应携带以下证明文件：</a:t>
            </a:r>
            <a:br>
              <a:rPr lang="zh-CN" altLang="en-US" dirty="0"/>
            </a:br>
            <a:r>
              <a:rPr lang="zh-CN" altLang="en-US" dirty="0"/>
              <a:t>（</a:t>
            </a:r>
            <a:r>
              <a:rPr lang="en-US" altLang="zh-CN" dirty="0"/>
              <a:t>1</a:t>
            </a:r>
            <a:r>
              <a:rPr lang="zh-CN" altLang="en-US" dirty="0"/>
              <a:t>）两张个人身份证明文件，包括工卡，驾驶执照，枫叶卡或公民证，护照或其他身份证明文件。</a:t>
            </a:r>
            <a:br>
              <a:rPr lang="zh-CN" altLang="en-US" dirty="0"/>
            </a:br>
            <a:r>
              <a:rPr lang="zh-CN" altLang="en-US" dirty="0"/>
              <a:t>（</a:t>
            </a:r>
            <a:r>
              <a:rPr lang="en-US" altLang="zh-CN" dirty="0"/>
              <a:t>2</a:t>
            </a:r>
            <a:r>
              <a:rPr lang="zh-CN" altLang="en-US" dirty="0"/>
              <a:t>）过去一年内所有雇主所发出的就业记录（</a:t>
            </a:r>
            <a:r>
              <a:rPr lang="en-US" altLang="zh-CN" dirty="0"/>
              <a:t>Record of Employment</a:t>
            </a:r>
            <a:r>
              <a:rPr lang="zh-CN" altLang="en-US" dirty="0"/>
              <a:t>）。若你在停工后</a:t>
            </a:r>
            <a:r>
              <a:rPr lang="en-US" altLang="zh-CN" dirty="0"/>
              <a:t>14</a:t>
            </a:r>
            <a:r>
              <a:rPr lang="zh-CN" altLang="en-US" dirty="0"/>
              <a:t>天内还未收到就业记录的话，你应先作申请，日后再补交数据给就业保险办事处，这便不会影响你领取失业金的生效日期。</a:t>
            </a:r>
            <a:br>
              <a:rPr lang="zh-CN" altLang="en-US" dirty="0"/>
            </a:br>
            <a:r>
              <a:rPr lang="zh-CN" altLang="en-US" dirty="0"/>
              <a:t>（</a:t>
            </a:r>
            <a:r>
              <a:rPr lang="en-US" altLang="zh-CN" dirty="0"/>
              <a:t>3</a:t>
            </a:r>
            <a:r>
              <a:rPr lang="zh-CN" altLang="en-US" dirty="0"/>
              <a:t>）若你不能提供全部所需的就业记录，可递交过去的工资单或有关的工作证明。</a:t>
            </a:r>
            <a:br>
              <a:rPr lang="zh-CN" altLang="en-US" dirty="0"/>
            </a:br>
            <a:r>
              <a:rPr lang="zh-CN" altLang="en-US" dirty="0"/>
              <a:t>（</a:t>
            </a:r>
            <a:r>
              <a:rPr lang="en-US" altLang="zh-CN" dirty="0"/>
              <a:t>4</a:t>
            </a:r>
            <a:r>
              <a:rPr lang="zh-CN" altLang="en-US" dirty="0"/>
              <a:t>）如你过去两年有领取过劳工赔偿金或工资损失保险金的话，也需出示这些证明文件。</a:t>
            </a:r>
            <a:br>
              <a:rPr lang="zh-CN" altLang="en-US" dirty="0"/>
            </a:br>
            <a:r>
              <a:rPr lang="zh-CN" altLang="en-US" dirty="0"/>
              <a:t>（</a:t>
            </a:r>
            <a:r>
              <a:rPr lang="en-US" altLang="zh-CN" dirty="0"/>
              <a:t>5</a:t>
            </a:r>
            <a:r>
              <a:rPr lang="zh-CN" altLang="en-US" dirty="0"/>
              <a:t>）如你因健康问题而不能工作，必须出示医生证明书。</a:t>
            </a:r>
            <a:br>
              <a:rPr lang="zh-CN" altLang="en-US" dirty="0"/>
            </a:br>
            <a:r>
              <a:rPr lang="zh-CN" altLang="en-US" dirty="0"/>
              <a:t>（</a:t>
            </a:r>
            <a:r>
              <a:rPr lang="en-US" altLang="zh-CN" dirty="0"/>
              <a:t>6</a:t>
            </a:r>
            <a:r>
              <a:rPr lang="zh-CN" altLang="en-US" dirty="0"/>
              <a:t>）如希望把失业保险金直接存到个人户口，请提供银行帐户资料或一张</a:t>
            </a:r>
            <a:r>
              <a:rPr lang="en-US" altLang="zh-CN" dirty="0"/>
              <a:t>"Void"</a:t>
            </a:r>
            <a:r>
              <a:rPr lang="zh-CN" altLang="en-US" dirty="0"/>
              <a:t>支票。</a:t>
            </a:r>
            <a:br>
              <a:rPr lang="zh-CN" altLang="en-US" dirty="0"/>
            </a:br>
            <a:r>
              <a:rPr lang="zh-CN" altLang="en-US" dirty="0"/>
              <a:t>不论你目前或过去一年内，曾因为自动辞职或被雇主开除而失去工作，你必须要多填一份表格，详细解释理由。当就业保险办事处收到你的申请后，便会进行审查，决定你是否合资格领取失业津贴，及可领取的金额及期限。</a:t>
            </a:r>
            <a:br>
              <a:rPr lang="zh-CN" altLang="en-US" dirty="0"/>
            </a:br>
            <a:r>
              <a:rPr lang="zh-CN" altLang="en-US" dirty="0"/>
              <a:t>等候期</a:t>
            </a:r>
            <a:br>
              <a:rPr lang="zh-CN" altLang="en-US" dirty="0"/>
            </a:br>
            <a:r>
              <a:rPr lang="zh-CN" altLang="en-US" dirty="0"/>
              <a:t>申请一经批准，申请人要经过两个星期无津贴的等候期，其就业保险金才会生效。如在等候期间有工作收入，将会在首三个星期的津贴金中扣除。</a:t>
            </a:r>
            <a:br>
              <a:rPr lang="zh-CN" altLang="en-US" dirty="0"/>
            </a:br>
            <a:r>
              <a:rPr lang="zh-CN" altLang="en-US" dirty="0"/>
              <a:t>报告卡</a:t>
            </a:r>
            <a:br>
              <a:rPr lang="zh-CN" altLang="en-US" dirty="0"/>
            </a:br>
            <a:r>
              <a:rPr lang="zh-CN" altLang="en-US" dirty="0"/>
              <a:t>申请就业保险金后，你需要每两个星期填写报告卡，申报你每个星期的工作情况、工资、有否接受技能训练、是否愿意及可以工作、有没有其他收入等。你可通过电话，网站，或邮寄的方法填写报告卡。这份报告卡需要在指定日期递交给就业保险办事处，以避免你的失业保险金被延误或终止。</a:t>
            </a:r>
            <a:br>
              <a:rPr lang="zh-CN" altLang="en-US" dirty="0"/>
            </a:br>
            <a:r>
              <a:rPr lang="zh-CN" altLang="en-US" dirty="0"/>
              <a:t>在提供所需数据及递交报告卡后约四个星期左右，你将会收到第一张失业金的支票（或自动转账）。之后，就业保险办事处将每两个星期发出保险金。</a:t>
            </a:r>
            <a:br>
              <a:rPr lang="zh-CN" altLang="en-US" dirty="0"/>
            </a:br>
            <a:r>
              <a:rPr lang="zh-CN" altLang="en-US" dirty="0"/>
              <a:t>要工作多久才合资格申请就业保险金？</a:t>
            </a:r>
            <a:br>
              <a:rPr lang="zh-CN" altLang="en-US" dirty="0"/>
            </a:br>
            <a:r>
              <a:rPr lang="zh-CN" altLang="en-US" dirty="0"/>
              <a:t>不论你的工作性质是全职，兼职，季节性或临时性，只要有向就业保险金供款，就可将你申请失业金前五十二个星期内的工作时数加起来，如果达到以下要求，便合资格申请：</a:t>
            </a:r>
            <a:br>
              <a:rPr lang="zh-CN" altLang="en-US" dirty="0"/>
            </a:br>
            <a:r>
              <a:rPr lang="zh-CN" altLang="en-US" dirty="0"/>
              <a:t>（</a:t>
            </a:r>
            <a:r>
              <a:rPr lang="en-US" altLang="zh-CN" dirty="0"/>
              <a:t>1</a:t>
            </a:r>
            <a:r>
              <a:rPr lang="zh-CN" altLang="en-US" dirty="0"/>
              <a:t>）</a:t>
            </a:r>
            <a:r>
              <a:rPr lang="zh-CN" altLang="en-US" dirty="0">
                <a:solidFill>
                  <a:srgbClr val="C00000"/>
                </a:solidFill>
              </a:rPr>
              <a:t>若你首次</a:t>
            </a:r>
            <a:r>
              <a:rPr lang="zh-CN" altLang="en-US" dirty="0"/>
              <a:t>加入劳动市场及首次申请失业津贴，必须在过去五十二个星期内至少工作 </a:t>
            </a:r>
            <a:r>
              <a:rPr lang="en-US" altLang="zh-CN" dirty="0"/>
              <a:t>910 </a:t>
            </a:r>
            <a:r>
              <a:rPr lang="zh-CN" altLang="en-US" dirty="0"/>
              <a:t>个小时。</a:t>
            </a:r>
            <a:br>
              <a:rPr lang="zh-CN" altLang="en-US" dirty="0"/>
            </a:br>
            <a:r>
              <a:rPr lang="zh-CN" altLang="en-US" dirty="0"/>
              <a:t>（</a:t>
            </a:r>
            <a:r>
              <a:rPr lang="en-US" altLang="zh-CN" dirty="0"/>
              <a:t>2</a:t>
            </a:r>
            <a:r>
              <a:rPr lang="zh-CN" altLang="en-US" dirty="0"/>
              <a:t>）若你离开就业市场超过两年，现正重新加入工作行列的话，你也须要在过去五十二个星期内有工作至少 </a:t>
            </a:r>
            <a:r>
              <a:rPr lang="en-US" altLang="zh-CN" dirty="0"/>
              <a:t>910 </a:t>
            </a:r>
            <a:r>
              <a:rPr lang="zh-CN" altLang="en-US" dirty="0"/>
              <a:t>个小时。</a:t>
            </a:r>
            <a:br>
              <a:rPr lang="zh-CN" altLang="en-US" dirty="0"/>
            </a:br>
            <a:r>
              <a:rPr lang="zh-CN" altLang="en-US" dirty="0"/>
              <a:t>（</a:t>
            </a:r>
            <a:r>
              <a:rPr lang="en-US" altLang="zh-CN" dirty="0"/>
              <a:t>3</a:t>
            </a:r>
            <a:r>
              <a:rPr lang="zh-CN" altLang="en-US" dirty="0"/>
              <a:t>）若申请特别津贴金如怀孕、育儿及患病津贴或照顾病危亲属津贴，则须在过去五十二个星期内曾工作 </a:t>
            </a:r>
            <a:r>
              <a:rPr lang="en-US" altLang="zh-CN" dirty="0"/>
              <a:t>600 </a:t>
            </a:r>
            <a:r>
              <a:rPr lang="zh-CN" altLang="en-US" dirty="0"/>
              <a:t>个小时。</a:t>
            </a:r>
            <a:br>
              <a:rPr lang="zh-CN" altLang="en-US" dirty="0"/>
            </a:br>
            <a:r>
              <a:rPr lang="zh-CN" altLang="en-US" dirty="0"/>
              <a:t>（</a:t>
            </a:r>
            <a:r>
              <a:rPr lang="en-US" altLang="zh-CN" dirty="0"/>
              <a:t>4</a:t>
            </a:r>
            <a:r>
              <a:rPr lang="zh-CN" altLang="en-US" dirty="0"/>
              <a:t>）除以上情况外，一般申请人士必须在过去五十二个星期内或自上次领取失业津贴金后（以较短时期作准）曾工作 </a:t>
            </a:r>
            <a:r>
              <a:rPr lang="en-US" altLang="zh-CN" dirty="0"/>
              <a:t>420 </a:t>
            </a:r>
            <a:r>
              <a:rPr lang="zh-CN" altLang="en-US" dirty="0"/>
              <a:t>至 </a:t>
            </a:r>
            <a:r>
              <a:rPr lang="en-US" altLang="zh-CN" dirty="0"/>
              <a:t>700 </a:t>
            </a:r>
            <a:r>
              <a:rPr lang="zh-CN" altLang="en-US" dirty="0"/>
              <a:t>个小时．确实要求的时数，则视乎你现居住的城市的失业率及你过去的工作纪录而定。失业率愈高，相对时数的要求愈少。</a:t>
            </a:r>
            <a:br>
              <a:rPr lang="zh-CN" altLang="en-US" dirty="0"/>
            </a:br>
            <a:r>
              <a:rPr lang="zh-CN" altLang="en-US" dirty="0"/>
              <a:t>（</a:t>
            </a:r>
            <a:r>
              <a:rPr lang="en-US" altLang="zh-CN" dirty="0"/>
              <a:t>5</a:t>
            </a:r>
            <a:r>
              <a:rPr lang="zh-CN" altLang="en-US" dirty="0"/>
              <a:t>）若你以前曾违反就业保险金的规例，你可能需要较多的工作时数才合资格申请。</a:t>
            </a:r>
            <a:br>
              <a:rPr lang="zh-CN" altLang="en-US" dirty="0"/>
            </a:br>
            <a:r>
              <a:rPr lang="zh-CN" altLang="en-US" dirty="0"/>
              <a:t>津贴金额</a:t>
            </a:r>
            <a:br>
              <a:rPr lang="zh-CN" altLang="en-US" dirty="0"/>
            </a:br>
            <a:r>
              <a:rPr lang="zh-CN" altLang="en-US" dirty="0"/>
              <a:t>基本的津贴金额是你平均收入的 </a:t>
            </a:r>
            <a:r>
              <a:rPr lang="en-US" altLang="zh-CN" dirty="0"/>
              <a:t>55</a:t>
            </a:r>
            <a:r>
              <a:rPr lang="zh-CN" altLang="en-US" dirty="0"/>
              <a:t>％，而最高的每周金额为 </a:t>
            </a:r>
            <a:r>
              <a:rPr lang="en-US" altLang="zh-CN" dirty="0"/>
              <a:t>$413</a:t>
            </a:r>
            <a:r>
              <a:rPr lang="zh-CN" altLang="en-US" dirty="0"/>
              <a:t>。但如果你是低收入人士（即每年收入低于 </a:t>
            </a:r>
            <a:r>
              <a:rPr lang="en-US" altLang="zh-CN" dirty="0"/>
              <a:t>$25</a:t>
            </a:r>
            <a:r>
              <a:rPr lang="zh-CN" altLang="en-US" dirty="0"/>
              <a:t>，</a:t>
            </a:r>
            <a:r>
              <a:rPr lang="en-US" altLang="zh-CN" dirty="0"/>
              <a:t>921</a:t>
            </a:r>
            <a:r>
              <a:rPr lang="zh-CN" altLang="en-US" dirty="0"/>
              <a:t>），需要供养子女并正在领取加拿大儿童税补助金的话，你可领取的失业金比率会超过 </a:t>
            </a:r>
            <a:r>
              <a:rPr lang="en-US" altLang="zh-CN" dirty="0"/>
              <a:t>55%</a:t>
            </a:r>
            <a:r>
              <a:rPr lang="zh-CN" altLang="en-US" dirty="0"/>
              <a:t>。</a:t>
            </a:r>
            <a:br>
              <a:rPr lang="zh-CN" altLang="en-US" dirty="0"/>
            </a:br>
            <a:r>
              <a:rPr lang="zh-CN" altLang="en-US" dirty="0"/>
              <a:t>在计算平均收入方面，有以下二种方法：</a:t>
            </a:r>
            <a:br>
              <a:rPr lang="zh-CN" altLang="en-US" dirty="0"/>
            </a:br>
            <a:r>
              <a:rPr lang="zh-CN" altLang="en-US" dirty="0"/>
              <a:t>（</a:t>
            </a:r>
            <a:r>
              <a:rPr lang="en-US" altLang="zh-CN" dirty="0"/>
              <a:t>1</a:t>
            </a:r>
            <a:r>
              <a:rPr lang="zh-CN" altLang="en-US" dirty="0"/>
              <a:t>）过去二十六个星期的平均工资。假如你过去二十六个星期都有工作的话，平均工资就是将过去二十六个星期所赚取的工资加起来再除二十六个星期。</a:t>
            </a:r>
            <a:br>
              <a:rPr lang="zh-CN" altLang="en-US" dirty="0"/>
            </a:br>
            <a:r>
              <a:rPr lang="zh-CN" altLang="en-US" dirty="0"/>
              <a:t>（</a:t>
            </a:r>
            <a:r>
              <a:rPr lang="en-US" altLang="zh-CN" dirty="0"/>
              <a:t>2</a:t>
            </a:r>
            <a:r>
              <a:rPr lang="zh-CN" altLang="en-US" dirty="0"/>
              <a:t>）假如你过去二十六个星期中，只工作数星期的话，平均工资的计算方法是将二十六个星期内所赚取的总收入，除一个特定的最低除数（</a:t>
            </a:r>
            <a:r>
              <a:rPr lang="en-US" altLang="zh-CN" dirty="0"/>
              <a:t>Minimum Divisor</a:t>
            </a:r>
            <a:r>
              <a:rPr lang="zh-CN" altLang="en-US" dirty="0"/>
              <a:t>），这除数是根据不同失业率而定。例如，你所居住地区的失业率是 </a:t>
            </a:r>
            <a:r>
              <a:rPr lang="en-US" altLang="zh-CN" dirty="0"/>
              <a:t>8.1% </a:t>
            </a:r>
            <a:r>
              <a:rPr lang="zh-CN" altLang="en-US" dirty="0"/>
              <a:t>至 </a:t>
            </a:r>
            <a:r>
              <a:rPr lang="en-US" altLang="zh-CN" dirty="0"/>
              <a:t>9% </a:t>
            </a:r>
            <a:r>
              <a:rPr lang="zh-CN" altLang="en-US" dirty="0"/>
              <a:t>的话，这除数是</a:t>
            </a:r>
            <a:r>
              <a:rPr lang="en-US" altLang="zh-CN" dirty="0"/>
              <a:t>19</a:t>
            </a:r>
            <a:r>
              <a:rPr lang="zh-CN" altLang="en-US" dirty="0"/>
              <a:t>。如果你过去</a:t>
            </a:r>
            <a:r>
              <a:rPr lang="en-US" altLang="zh-CN" dirty="0"/>
              <a:t>26</a:t>
            </a:r>
            <a:r>
              <a:rPr lang="zh-CN" altLang="en-US" dirty="0"/>
              <a:t>星期中只工作了</a:t>
            </a:r>
            <a:r>
              <a:rPr lang="en-US" altLang="zh-CN" dirty="0"/>
              <a:t>17</a:t>
            </a:r>
            <a:r>
              <a:rPr lang="zh-CN" altLang="en-US" dirty="0"/>
              <a:t>个星期的话，平均工资的计算是将过去二十六个星期的总收入除这</a:t>
            </a:r>
            <a:r>
              <a:rPr lang="en-US" altLang="zh-CN" dirty="0"/>
              <a:t>19</a:t>
            </a:r>
            <a:r>
              <a:rPr lang="zh-CN" altLang="en-US" dirty="0"/>
              <a:t>除数，而不是除</a:t>
            </a:r>
            <a:r>
              <a:rPr lang="en-US" altLang="zh-CN" dirty="0"/>
              <a:t>17</a:t>
            </a:r>
            <a:r>
              <a:rPr lang="zh-CN" altLang="en-US" dirty="0"/>
              <a:t>个星期。因此，在计算你过去二十六个星期的平均工资时，会考虑你真正工作多少个星期及最低除数，而将你总收入除较高的数目。</a:t>
            </a:r>
            <a:br>
              <a:rPr lang="zh-CN" altLang="en-US" dirty="0"/>
            </a:br>
            <a:r>
              <a:rPr lang="zh-CN" altLang="en-US" dirty="0"/>
              <a:t>领取津贴金的期限</a:t>
            </a:r>
            <a:br>
              <a:rPr lang="zh-CN" altLang="en-US" dirty="0"/>
            </a:br>
            <a:r>
              <a:rPr lang="zh-CN" altLang="en-US" dirty="0"/>
              <a:t>你可以领取多长时间的失业金要视乎以下的情况：</a:t>
            </a:r>
            <a:br>
              <a:rPr lang="zh-CN" altLang="en-US" dirty="0"/>
            </a:br>
            <a:r>
              <a:rPr lang="zh-CN" altLang="en-US" dirty="0"/>
              <a:t>（</a:t>
            </a:r>
            <a:r>
              <a:rPr lang="en-US" altLang="zh-CN" dirty="0"/>
              <a:t>1</a:t>
            </a:r>
            <a:r>
              <a:rPr lang="zh-CN" altLang="en-US" dirty="0"/>
              <a:t>）你所居住地区的失业率</a:t>
            </a:r>
            <a:br>
              <a:rPr lang="zh-CN" altLang="en-US" dirty="0"/>
            </a:br>
            <a:r>
              <a:rPr lang="zh-CN" altLang="en-US" dirty="0"/>
              <a:t>（</a:t>
            </a:r>
            <a:r>
              <a:rPr lang="en-US" altLang="zh-CN" dirty="0"/>
              <a:t>2</a:t>
            </a:r>
            <a:r>
              <a:rPr lang="zh-CN" altLang="en-US" dirty="0"/>
              <a:t>）你过去五十二个星期里或自上次领取就业保险金起计曾工作多少个小时，以较短时期作计算</a:t>
            </a:r>
            <a:br>
              <a:rPr lang="zh-CN" altLang="en-US" dirty="0"/>
            </a:br>
            <a:r>
              <a:rPr lang="zh-CN" altLang="en-US" dirty="0"/>
              <a:t>你工作时数愈多的话，可领取的时间则愈长，但最高是 </a:t>
            </a:r>
            <a:r>
              <a:rPr lang="en-US" altLang="zh-CN" dirty="0"/>
              <a:t>45 </a:t>
            </a:r>
            <a:r>
              <a:rPr lang="zh-CN" altLang="en-US" dirty="0"/>
              <a:t>个星期，而最少是 </a:t>
            </a:r>
            <a:r>
              <a:rPr lang="en-US" altLang="zh-CN" dirty="0"/>
              <a:t>14 </a:t>
            </a:r>
            <a:r>
              <a:rPr lang="zh-CN" altLang="en-US" dirty="0"/>
              <a:t>个星期。</a:t>
            </a:r>
            <a:endParaRPr lang="en-CA" dirty="0"/>
          </a:p>
        </p:txBody>
      </p:sp>
      <p:sp>
        <p:nvSpPr>
          <p:cNvPr id="4" name="Slide Number Placeholder 3"/>
          <p:cNvSpPr>
            <a:spLocks noGrp="1"/>
          </p:cNvSpPr>
          <p:nvPr>
            <p:ph type="sldNum" sz="quarter" idx="5"/>
          </p:nvPr>
        </p:nvSpPr>
        <p:spPr/>
        <p:txBody>
          <a:bodyPr/>
          <a:lstStyle/>
          <a:p>
            <a:fld id="{A315D559-850A-4317-B89F-4349BB0A4515}" type="slidenum">
              <a:rPr lang="en-CA" smtClean="0"/>
              <a:t>7</a:t>
            </a:fld>
            <a:endParaRPr lang="en-CA"/>
          </a:p>
        </p:txBody>
      </p:sp>
    </p:spTree>
    <p:extLst>
      <p:ext uri="{BB962C8B-B14F-4D97-AF65-F5344CB8AC3E}">
        <p14:creationId xmlns:p14="http://schemas.microsoft.com/office/powerpoint/2010/main" val="2172416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1305FC7B-CD13-46F6-A6DC-A0AA43C0BD5D}"/>
              </a:ext>
            </a:extLst>
          </p:cNvPr>
          <p:cNvSpPr>
            <a:spLocks noGrp="1"/>
          </p:cNvSpPr>
          <p:nvPr>
            <p:ph type="body" idx="1"/>
          </p:nvPr>
        </p:nvSpPr>
        <p:spPr/>
        <p:txBody>
          <a:bodyPr/>
          <a:lstStyle/>
          <a:p>
            <a:endParaRPr lang="en-C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ltLang="en-US" sz="1200" dirty="0"/>
              <a:t>Government pensions are not automatic. You must apply in advance to receive most pensions - generally about six months before you're eligible to receive benefits. </a:t>
            </a:r>
          </a:p>
          <a:p>
            <a:r>
              <a:rPr lang="en-CA" altLang="en-US" sz="1200" dirty="0"/>
              <a:t>Don't short-change yourself. Know exactly how much you're entitled to receive from government sources before you retire. </a:t>
            </a:r>
          </a:p>
          <a:p>
            <a:r>
              <a:rPr lang="en-CA" altLang="en-US" sz="1200" dirty="0"/>
              <a:t>Your accountant, the Income Security Programs department of Human Resources Development Canada and/or your provincial social services department can help you determine your eligibility and benefits. </a:t>
            </a:r>
          </a:p>
          <a:p>
            <a:endParaRPr lang="en-CA" altLang="en-US" sz="1200" b="1" dirty="0"/>
          </a:p>
          <a:p>
            <a:r>
              <a:rPr lang="en-CA" altLang="en-US" sz="1200" b="1" dirty="0"/>
              <a:t>Canada/Quebec Pension Plan (CPP/QPP)</a:t>
            </a:r>
          </a:p>
          <a:p>
            <a:r>
              <a:rPr lang="en-CA" altLang="en-US" sz="1200" dirty="0"/>
              <a:t>If you worked and contributed to either the Canada Pension Plan or the Quebec Pension Plan, you are entitled to receive pension benefits under these plans. Full details are available on the </a:t>
            </a:r>
            <a:r>
              <a:rPr lang="en-CA" altLang="en-US" sz="1200" dirty="0">
                <a:hlinkClick r:id="rId3"/>
              </a:rPr>
              <a:t>Human Resources Development Canada</a:t>
            </a:r>
            <a:r>
              <a:rPr lang="en-CA" altLang="en-US" sz="1200" dirty="0"/>
              <a:t> Web site. </a:t>
            </a:r>
          </a:p>
          <a:p>
            <a:r>
              <a:rPr lang="en-CA" altLang="en-US" sz="1200" b="1" dirty="0"/>
              <a:t>Benefits</a:t>
            </a:r>
          </a:p>
          <a:p>
            <a:r>
              <a:rPr lang="en-CA" altLang="en-US" sz="1200" dirty="0"/>
              <a:t>The actual amount of your benefit is based on the number of years you contributed and on your pensionable earnings during that period. </a:t>
            </a:r>
          </a:p>
          <a:p>
            <a:r>
              <a:rPr lang="en-CA" altLang="en-US" sz="1200" dirty="0"/>
              <a:t>Benefits generally amount to 25% up to 33% by 2023 of your average annual job earnings over your lifetime, up to an annual maximum. Income is paid monthly and indexed to inflation annually. </a:t>
            </a:r>
          </a:p>
          <a:p>
            <a:pPr defTabSz="465887">
              <a:defRPr/>
            </a:pPr>
            <a:r>
              <a:rPr lang="en-CA" sz="1200" b="0" dirty="0"/>
              <a:t>In 2014, the percentage of low earnings was increased to 17%, allowing up to 8 years of your lowest earnings to be dropped from the calculation, which will likely increase your benefit amount.</a:t>
            </a:r>
          </a:p>
          <a:p>
            <a:r>
              <a:rPr lang="en-CA" sz="1200" b="0" i="0" u="none" strike="noStrike" kern="1200" baseline="0" dirty="0">
                <a:solidFill>
                  <a:schemeClr val="tx1"/>
                </a:solidFill>
                <a:latin typeface="+mn-lt"/>
                <a:ea typeface="+mn-ea"/>
                <a:cs typeface="+mn-cs"/>
              </a:rPr>
              <a:t>Maximum Annual Pensionable Earnings $55,900 $57,400</a:t>
            </a:r>
          </a:p>
          <a:p>
            <a:r>
              <a:rPr lang="en-CA" sz="1200" b="0" i="0" u="none" strike="noStrike" kern="1200" baseline="0" dirty="0">
                <a:solidFill>
                  <a:schemeClr val="tx1"/>
                </a:solidFill>
                <a:latin typeface="+mn-lt"/>
                <a:ea typeface="+mn-ea"/>
                <a:cs typeface="+mn-cs"/>
              </a:rPr>
              <a:t>Basic Exemption Amount $3,500 $3,500</a:t>
            </a:r>
          </a:p>
          <a:p>
            <a:r>
              <a:rPr lang="en-CA" sz="1200" b="0" i="0" u="none" strike="noStrike" kern="1200" baseline="0" dirty="0">
                <a:solidFill>
                  <a:schemeClr val="tx1"/>
                </a:solidFill>
                <a:latin typeface="+mn-lt"/>
                <a:ea typeface="+mn-ea"/>
                <a:cs typeface="+mn-cs"/>
              </a:rPr>
              <a:t>Contribution Rate (Employee/Employer) 4.95% 5.10%</a:t>
            </a:r>
          </a:p>
          <a:p>
            <a:r>
              <a:rPr lang="en-CA" sz="1200" b="0" i="0" u="none" strike="noStrike" kern="1200" baseline="0" dirty="0">
                <a:solidFill>
                  <a:schemeClr val="tx1"/>
                </a:solidFill>
                <a:latin typeface="+mn-lt"/>
                <a:ea typeface="+mn-ea"/>
                <a:cs typeface="+mn-cs"/>
              </a:rPr>
              <a:t>Maximum Annual Contribution (Employee/Employer) $2,593.80 $2,748.90</a:t>
            </a:r>
          </a:p>
          <a:p>
            <a:endParaRPr lang="en-CA" sz="1200" b="0" i="0" u="none" strike="noStrike" kern="1200" baseline="0" dirty="0">
              <a:solidFill>
                <a:schemeClr val="tx1"/>
              </a:solidFill>
              <a:latin typeface="+mn-lt"/>
              <a:ea typeface="+mn-ea"/>
              <a:cs typeface="+mn-cs"/>
            </a:endParaRPr>
          </a:p>
          <a:p>
            <a:endParaRPr lang="en-CA" altLang="en-US" sz="1200" dirty="0"/>
          </a:p>
          <a:p>
            <a:endParaRPr lang="en-CA" altLang="en-US" sz="1200" dirty="0"/>
          </a:p>
          <a:p>
            <a:r>
              <a:rPr lang="en-CA" altLang="en-US" sz="1200" b="1" dirty="0"/>
              <a:t>Old Age Security (OAS)</a:t>
            </a:r>
          </a:p>
          <a:p>
            <a:r>
              <a:rPr lang="en-CA" altLang="en-US" sz="1200" b="1" dirty="0"/>
              <a:t>Eligibility for the Old Age Security pension and the Guaranteed Income Supplement </a:t>
            </a:r>
          </a:p>
          <a:p>
            <a:r>
              <a:rPr lang="en-CA" altLang="en-US" sz="1200" b="0" dirty="0"/>
              <a:t>(https://www.canada.ca)</a:t>
            </a:r>
          </a:p>
          <a:p>
            <a:r>
              <a:rPr lang="en-CA" sz="1200" dirty="0"/>
              <a:t>The Old Age Security (OAS) pension is a monthly payment available to most Canadians 65 years of age who meet the Canadian legal status and residence requirements.</a:t>
            </a:r>
          </a:p>
          <a:p>
            <a:r>
              <a:rPr lang="en-CA" sz="1200" dirty="0"/>
              <a:t>If you are living in Canada, you must:</a:t>
            </a:r>
          </a:p>
          <a:p>
            <a:pPr marL="174708" indent="-174708">
              <a:buFont typeface="Arial" panose="020B0604020202020204" pitchFamily="34" charset="0"/>
              <a:buChar char="•"/>
            </a:pPr>
            <a:r>
              <a:rPr lang="en-CA" sz="1200" dirty="0"/>
              <a:t>be 65 years old or older</a:t>
            </a:r>
          </a:p>
          <a:p>
            <a:pPr marL="174708" indent="-174708">
              <a:buFont typeface="Arial" panose="020B0604020202020204" pitchFamily="34" charset="0"/>
              <a:buChar char="•"/>
            </a:pPr>
            <a:r>
              <a:rPr lang="en-CA" sz="1200" dirty="0"/>
              <a:t>be a Canadian citizen or a legal resident at the time we approve your Old Age Security pension application, and</a:t>
            </a:r>
          </a:p>
          <a:p>
            <a:pPr marL="174708" indent="-174708">
              <a:buFont typeface="Arial" panose="020B0604020202020204" pitchFamily="34" charset="0"/>
              <a:buChar char="•"/>
            </a:pPr>
            <a:r>
              <a:rPr lang="en-CA" sz="1200" dirty="0"/>
              <a:t>have </a:t>
            </a:r>
            <a:r>
              <a:rPr lang="en-CA" sz="1200" dirty="0">
                <a:hlinkClick r:id="rId4"/>
              </a:rPr>
              <a:t>resided in Canada</a:t>
            </a:r>
            <a:r>
              <a:rPr lang="en-CA" sz="1200" dirty="0"/>
              <a:t> for at least 10 years after turning 18.</a:t>
            </a:r>
          </a:p>
          <a:p>
            <a:r>
              <a:rPr lang="en-US" sz="1200" b="1" dirty="0">
                <a:solidFill>
                  <a:schemeClr val="tx1"/>
                </a:solidFill>
                <a:hlinkClick r:id="rId5"/>
              </a:rPr>
              <a:t>Guaranteed Income Supplement</a:t>
            </a:r>
            <a:endParaRPr lang="en-CA" sz="1200" dirty="0">
              <a:solidFill>
                <a:schemeClr val="tx1"/>
              </a:solidFill>
            </a:endParaRPr>
          </a:p>
          <a:p>
            <a:r>
              <a:rPr lang="en-CA" sz="1200" dirty="0"/>
              <a:t>The Guaranteed Income Supplement (GIS) provides a monthly non-taxable benefit to Old Age Security (OAS) pension recipients who have a low income and are living in Canada.</a:t>
            </a:r>
          </a:p>
          <a:p>
            <a:endParaRPr lang="en-CA" sz="1200" b="0" i="0" u="none" strike="noStrike" kern="1200" baseline="0" dirty="0">
              <a:solidFill>
                <a:schemeClr val="tx1"/>
              </a:solidFill>
              <a:latin typeface="+mn-lt"/>
              <a:ea typeface="+mn-ea"/>
              <a:cs typeface="+mn-cs"/>
            </a:endParaRPr>
          </a:p>
          <a:p>
            <a:r>
              <a:rPr lang="en-CA" sz="1200" b="0" i="0" u="none" strike="noStrike" kern="1200" baseline="0" dirty="0">
                <a:solidFill>
                  <a:schemeClr val="tx1"/>
                </a:solidFill>
                <a:latin typeface="+mn-lt"/>
                <a:ea typeface="+mn-ea"/>
                <a:cs typeface="+mn-cs"/>
              </a:rPr>
              <a:t>Maximum Monthly Pension $607.46</a:t>
            </a:r>
          </a:p>
          <a:p>
            <a:r>
              <a:rPr lang="en-CA" sz="1200" b="0" i="0" u="none" strike="noStrike" kern="1200" baseline="0" dirty="0">
                <a:solidFill>
                  <a:schemeClr val="tx1"/>
                </a:solidFill>
                <a:latin typeface="+mn-lt"/>
                <a:ea typeface="+mn-ea"/>
                <a:cs typeface="+mn-cs"/>
              </a:rPr>
              <a:t>Maximum Monthly Guaranteed Income Supplement Benefits:</a:t>
            </a:r>
          </a:p>
          <a:p>
            <a:r>
              <a:rPr lang="en-CA" sz="1200" b="0" i="0" u="none" strike="noStrike" kern="1200" baseline="0" dirty="0">
                <a:solidFill>
                  <a:schemeClr val="tx1"/>
                </a:solidFill>
                <a:latin typeface="+mn-lt"/>
                <a:ea typeface="+mn-ea"/>
                <a:cs typeface="+mn-cs"/>
              </a:rPr>
              <a:t>Single, widowed or divorced pensioner $907.30</a:t>
            </a:r>
          </a:p>
          <a:p>
            <a:r>
              <a:rPr lang="en-CA" sz="1200" b="0" i="0" u="none" strike="noStrike" kern="1200" baseline="0" dirty="0">
                <a:solidFill>
                  <a:schemeClr val="tx1"/>
                </a:solidFill>
                <a:latin typeface="+mn-lt"/>
                <a:ea typeface="+mn-ea"/>
                <a:cs typeface="+mn-cs"/>
              </a:rPr>
              <a:t>Spouse/common-law partner receives OAS pension $546.17</a:t>
            </a:r>
          </a:p>
          <a:p>
            <a:r>
              <a:rPr lang="en-CA" sz="1200" b="0" i="0" u="none" strike="noStrike" kern="1200" baseline="0" dirty="0">
                <a:solidFill>
                  <a:schemeClr val="tx1"/>
                </a:solidFill>
                <a:latin typeface="+mn-lt"/>
                <a:ea typeface="+mn-ea"/>
                <a:cs typeface="+mn-cs"/>
              </a:rPr>
              <a:t>Spouse/common-law partner does not receive OAS pension $907.30</a:t>
            </a:r>
          </a:p>
          <a:p>
            <a:r>
              <a:rPr lang="en-CA" sz="1200" b="0" i="0" u="none" strike="noStrike" kern="1200" baseline="0" dirty="0">
                <a:solidFill>
                  <a:schemeClr val="tx1"/>
                </a:solidFill>
                <a:latin typeface="+mn-lt"/>
                <a:ea typeface="+mn-ea"/>
                <a:cs typeface="+mn-cs"/>
              </a:rPr>
              <a:t>Spouse/common-law partner receives the Allowance $546.17</a:t>
            </a:r>
          </a:p>
          <a:p>
            <a:r>
              <a:rPr lang="en-CA" sz="1200" b="0" i="0" u="none" strike="noStrike" kern="1200" baseline="0" dirty="0">
                <a:solidFill>
                  <a:schemeClr val="tx1"/>
                </a:solidFill>
                <a:latin typeface="+mn-lt"/>
                <a:ea typeface="+mn-ea"/>
                <a:cs typeface="+mn-cs"/>
              </a:rPr>
              <a:t>Maximum Monthly Allowance Benefits:</a:t>
            </a:r>
          </a:p>
          <a:p>
            <a:r>
              <a:rPr lang="en-CA" sz="1200" b="0" i="0" u="none" strike="noStrike" kern="1200" baseline="0" dirty="0">
                <a:solidFill>
                  <a:schemeClr val="tx1"/>
                </a:solidFill>
                <a:latin typeface="+mn-lt"/>
                <a:ea typeface="+mn-ea"/>
                <a:cs typeface="+mn-cs"/>
              </a:rPr>
              <a:t>Spouse/common-law partner receives GIS and OAS pension $1,153.63</a:t>
            </a:r>
          </a:p>
          <a:p>
            <a:r>
              <a:rPr lang="en-CA" sz="1200" b="0" i="0" u="none" strike="noStrike" kern="1200" baseline="0" dirty="0">
                <a:solidFill>
                  <a:schemeClr val="tx1"/>
                </a:solidFill>
                <a:latin typeface="+mn-lt"/>
                <a:ea typeface="+mn-ea"/>
                <a:cs typeface="+mn-cs"/>
              </a:rPr>
              <a:t>Surviving spouse or common-law partner $1,375.17</a:t>
            </a:r>
            <a:endParaRPr lang="en-CA" sz="1200" dirty="0"/>
          </a:p>
          <a:p>
            <a:endParaRPr lang="en-CA" altLang="en-US" sz="1200" b="0" dirty="0"/>
          </a:p>
          <a:p>
            <a:r>
              <a:rPr lang="en-CA" altLang="en-US" sz="1200" b="1" dirty="0"/>
              <a:t>"Claw back Provision"</a:t>
            </a:r>
          </a:p>
          <a:p>
            <a:r>
              <a:rPr lang="en-CA" altLang="en-US" sz="1200" dirty="0"/>
              <a:t>OAS benefits are subject to a "claw back provision" which requires high-income pensioners to repay all, or a portion of their OAS benefits. </a:t>
            </a:r>
          </a:p>
          <a:p>
            <a:r>
              <a:rPr lang="en-CA" altLang="en-US" sz="1200" dirty="0"/>
              <a:t>Under this claw back provision, individuals with annual net income of approximately $77,580 for 2019 ($75,910 for 2018) must begin repaying their OAS benefits at the rate of 15% or the excess over this amount. OAS benefits disappear completely for those with annual net income of roughly $122,843 (2019)  or more.</a:t>
            </a:r>
          </a:p>
          <a:p>
            <a:endParaRPr lang="en-CA" altLang="en-US" sz="1200" b="1" dirty="0"/>
          </a:p>
          <a:p>
            <a:r>
              <a:rPr lang="en-CA" altLang="en-US" sz="1200" b="1" dirty="0"/>
              <a:t>Other Pensions and Supplements</a:t>
            </a:r>
          </a:p>
          <a:p>
            <a:r>
              <a:rPr lang="en-CA" altLang="en-US" sz="1200" dirty="0"/>
              <a:t>Low-income pensioners may be eligible for other pensions and supplements offered through the federal government including: </a:t>
            </a:r>
          </a:p>
          <a:p>
            <a:pPr>
              <a:buFontTx/>
              <a:buChar char="•"/>
            </a:pPr>
            <a:r>
              <a:rPr lang="en-CA" altLang="en-US" sz="1200" dirty="0"/>
              <a:t>Guaranteed Income Supplement (GIS) </a:t>
            </a:r>
          </a:p>
          <a:p>
            <a:pPr>
              <a:buFontTx/>
              <a:buChar char="•"/>
            </a:pPr>
            <a:r>
              <a:rPr lang="en-CA" altLang="en-US" sz="1200" dirty="0"/>
              <a:t>Spouse's Allowance </a:t>
            </a:r>
          </a:p>
          <a:p>
            <a:pPr>
              <a:buFontTx/>
              <a:buChar char="•"/>
            </a:pPr>
            <a:r>
              <a:rPr lang="en-CA" altLang="en-US" sz="1200" dirty="0"/>
              <a:t>Widowed Spouse's Allowance .  In certain circumstances, some pensioners may also be eligible for provincial income supplements to subsidize their Old Age pension and GIS. Health and Welfare Canada or your provincial social services department can provide full details</a:t>
            </a:r>
            <a:endParaRPr lang="fr-CA" altLang="en-US" sz="1200" dirty="0"/>
          </a:p>
          <a:p>
            <a:endParaRPr lang="fr-CA" altLang="en-US" sz="1200" dirty="0"/>
          </a:p>
          <a:p>
            <a:endParaRPr lang="en-CA" dirty="0"/>
          </a:p>
          <a:p>
            <a:endParaRPr lang="en-CA" dirty="0"/>
          </a:p>
        </p:txBody>
      </p:sp>
      <p:sp>
        <p:nvSpPr>
          <p:cNvPr id="4" name="Slide Number Placeholder 3"/>
          <p:cNvSpPr>
            <a:spLocks noGrp="1"/>
          </p:cNvSpPr>
          <p:nvPr>
            <p:ph type="sldNum" sz="quarter" idx="5"/>
          </p:nvPr>
        </p:nvSpPr>
        <p:spPr/>
        <p:txBody>
          <a:bodyPr/>
          <a:lstStyle/>
          <a:p>
            <a:fld id="{A315D559-850A-4317-B89F-4349BB0A4515}" type="slidenum">
              <a:rPr lang="en-CA" smtClean="0"/>
              <a:t>9</a:t>
            </a:fld>
            <a:endParaRPr lang="en-CA"/>
          </a:p>
        </p:txBody>
      </p:sp>
    </p:spTree>
    <p:extLst>
      <p:ext uri="{BB962C8B-B14F-4D97-AF65-F5344CB8AC3E}">
        <p14:creationId xmlns:p14="http://schemas.microsoft.com/office/powerpoint/2010/main" val="658753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ltLang="en-US" sz="1200" b="0" dirty="0"/>
              <a:t>Starting in 2019, the Canada Pension Plan (CPP) and Quebec Pension Plan (QPP) are being gradually enhanced. This is designed to result in higher benefits in your retirement years as a result of higher annual contributions being paid.</a:t>
            </a:r>
          </a:p>
          <a:p>
            <a:endParaRPr lang="en-CA" altLang="en-US" sz="1200" b="1" dirty="0"/>
          </a:p>
          <a:p>
            <a:r>
              <a:rPr lang="en-CA" altLang="en-US" sz="1200" b="1" dirty="0"/>
              <a:t>Phase</a:t>
            </a:r>
            <a:r>
              <a:rPr lang="en-CA" altLang="en-US" sz="1200" b="1" baseline="0" dirty="0"/>
              <a:t> 1</a:t>
            </a:r>
          </a:p>
          <a:p>
            <a:endParaRPr lang="en-CA" altLang="en-US" sz="1200" b="1" dirty="0"/>
          </a:p>
          <a:p>
            <a:r>
              <a:rPr lang="en-CA" altLang="en-US" sz="1200" b="1" dirty="0"/>
              <a:t>CPP </a:t>
            </a:r>
            <a:r>
              <a:rPr lang="en-CA" altLang="en-US" sz="1200" b="0" dirty="0"/>
              <a:t>(https://www.canada.ca/en/services/benefits/publicpensions/cpp.html)</a:t>
            </a:r>
          </a:p>
          <a:p>
            <a:r>
              <a:rPr lang="en-CA" sz="1200" dirty="0"/>
              <a:t>From 2003 to 2018, employees contributed 4.95% on their earnings to the CPP. Employers made an equal contribution. From 2019 to 2023, the contribution rate for employees will gradually grow, culminating in an increase of one percentage point (from 4.95% to 5.95%) on earnings between $3,500 and the year's  maximum pensionable earnings limit($57400 increased from $55900). Employers will pay the same increase in contributions as their employees.</a:t>
            </a:r>
          </a:p>
          <a:p>
            <a:r>
              <a:rPr lang="en-CA" sz="1200" dirty="0"/>
              <a:t>2018:</a:t>
            </a:r>
            <a:r>
              <a:rPr lang="en-CA" sz="1200" baseline="0" dirty="0"/>
              <a:t> </a:t>
            </a:r>
            <a:r>
              <a:rPr lang="en-CA" sz="1200" dirty="0"/>
              <a:t> 4.95% </a:t>
            </a:r>
          </a:p>
          <a:p>
            <a:r>
              <a:rPr lang="en-CA" sz="1200" dirty="0"/>
              <a:t>2019:  5.10%</a:t>
            </a:r>
          </a:p>
          <a:p>
            <a:r>
              <a:rPr lang="en-CA" sz="1200" dirty="0"/>
              <a:t>2020:  5.25%</a:t>
            </a:r>
          </a:p>
          <a:p>
            <a:r>
              <a:rPr lang="en-CA" sz="1200" dirty="0"/>
              <a:t>2021:  5.45%</a:t>
            </a:r>
          </a:p>
          <a:p>
            <a:r>
              <a:rPr lang="en-CA" sz="1200" dirty="0"/>
              <a:t>2022:  5.70%</a:t>
            </a:r>
          </a:p>
          <a:p>
            <a:r>
              <a:rPr lang="en-CA" sz="1200" dirty="0"/>
              <a:t>2023:</a:t>
            </a:r>
            <a:r>
              <a:rPr lang="en-CA" sz="1200" baseline="0" dirty="0"/>
              <a:t>  </a:t>
            </a:r>
            <a:r>
              <a:rPr lang="en-CA" sz="1200" dirty="0"/>
              <a:t>5.95%</a:t>
            </a:r>
          </a:p>
          <a:p>
            <a:endParaRPr lang="en-CA" sz="1200" b="1" dirty="0"/>
          </a:p>
          <a:p>
            <a:r>
              <a:rPr lang="en-CA" sz="1200" b="1" dirty="0"/>
              <a:t>QPP</a:t>
            </a:r>
          </a:p>
          <a:p>
            <a:r>
              <a:rPr lang="en-CA" sz="1200" b="0" i="0" kern="1200" dirty="0">
                <a:solidFill>
                  <a:schemeClr val="tx1"/>
                </a:solidFill>
                <a:effectLst/>
                <a:latin typeface="+mn-lt"/>
                <a:ea typeface="+mn-ea"/>
                <a:cs typeface="+mn-cs"/>
              </a:rPr>
              <a:t>https://www.canada.ca/en/revenue-agency/services/tax/businesses/topics/payroll/payroll-deductions-contributions/canada-pension-plan-cpp.html</a:t>
            </a:r>
          </a:p>
          <a:p>
            <a:r>
              <a:rPr lang="en-CA" sz="1200" b="0" i="0" kern="1200" dirty="0">
                <a:solidFill>
                  <a:schemeClr val="tx1"/>
                </a:solidFill>
                <a:effectLst/>
                <a:latin typeface="+mn-lt"/>
                <a:ea typeface="+mn-ea"/>
                <a:cs typeface="+mn-cs"/>
              </a:rPr>
              <a:t>As of January</a:t>
            </a:r>
            <a:r>
              <a:rPr lang="en-CA" sz="1200" b="0" i="0" kern="1200" baseline="0" dirty="0">
                <a:solidFill>
                  <a:schemeClr val="tx1"/>
                </a:solidFill>
                <a:effectLst/>
                <a:latin typeface="+mn-lt"/>
                <a:ea typeface="+mn-ea"/>
                <a:cs typeface="+mn-cs"/>
              </a:rPr>
              <a:t> 1, </a:t>
            </a:r>
            <a:r>
              <a:rPr lang="en-CA" sz="1200" b="0" i="0" kern="1200" dirty="0">
                <a:solidFill>
                  <a:schemeClr val="tx1"/>
                </a:solidFill>
                <a:effectLst/>
                <a:latin typeface="+mn-lt"/>
                <a:ea typeface="+mn-ea"/>
                <a:cs typeface="+mn-cs"/>
              </a:rPr>
              <a:t>2019</a:t>
            </a:r>
            <a:r>
              <a:rPr lang="en-CA" sz="1200" b="0" i="0" kern="1200" baseline="0" dirty="0">
                <a:solidFill>
                  <a:schemeClr val="tx1"/>
                </a:solidFill>
                <a:effectLst/>
                <a:latin typeface="+mn-lt"/>
                <a:ea typeface="+mn-ea"/>
                <a:cs typeface="+mn-cs"/>
              </a:rPr>
              <a:t> </a:t>
            </a:r>
            <a:r>
              <a:rPr lang="en-CA" sz="1200" b="0" i="0" kern="1200" dirty="0">
                <a:solidFill>
                  <a:schemeClr val="tx1"/>
                </a:solidFill>
                <a:effectLst/>
                <a:latin typeface="+mn-lt"/>
                <a:ea typeface="+mn-ea"/>
                <a:cs typeface="+mn-cs"/>
              </a:rPr>
              <a:t>the Québec Pension Plan will be comprised of 2 plans:</a:t>
            </a:r>
          </a:p>
          <a:p>
            <a:r>
              <a:rPr lang="en-CA" sz="1200" b="1" i="0" kern="1200" dirty="0">
                <a:solidFill>
                  <a:schemeClr val="tx1"/>
                </a:solidFill>
                <a:effectLst/>
                <a:latin typeface="+mn-lt"/>
                <a:ea typeface="+mn-ea"/>
                <a:cs typeface="+mn-cs"/>
              </a:rPr>
              <a:t>The base plan</a:t>
            </a:r>
            <a:r>
              <a:rPr lang="en-CA" sz="1200" b="0" i="0" kern="1200" dirty="0">
                <a:solidFill>
                  <a:schemeClr val="tx1"/>
                </a:solidFill>
                <a:effectLst/>
                <a:latin typeface="+mn-lt"/>
                <a:ea typeface="+mn-ea"/>
                <a:cs typeface="+mn-cs"/>
              </a:rPr>
              <a:t> (the current plan) where employees and employers each contribute 5.4% for the portion of earnings between $3,500 (the basic exemption) and the maximum pensionable earnings (MPE).</a:t>
            </a:r>
          </a:p>
          <a:p>
            <a:r>
              <a:rPr lang="en-CA" sz="1200" b="1" i="0" kern="1200" dirty="0">
                <a:solidFill>
                  <a:schemeClr val="tx1"/>
                </a:solidFill>
                <a:effectLst/>
                <a:latin typeface="+mn-lt"/>
                <a:ea typeface="+mn-ea"/>
                <a:cs typeface="+mn-cs"/>
              </a:rPr>
              <a:t>The additional plan</a:t>
            </a:r>
            <a:r>
              <a:rPr lang="en-CA" sz="1200" b="0" i="0" kern="1200" dirty="0">
                <a:solidFill>
                  <a:schemeClr val="tx1"/>
                </a:solidFill>
                <a:effectLst/>
                <a:latin typeface="+mn-lt"/>
                <a:ea typeface="+mn-ea"/>
                <a:cs typeface="+mn-cs"/>
              </a:rPr>
              <a:t>, where additional contributions are paid by the employees and the employers according to a rate that will see a gradual increase from 2019 to 2023. </a:t>
            </a:r>
          </a:p>
          <a:p>
            <a:r>
              <a:rPr lang="en-CA" sz="1200" b="0" i="0" kern="1200" dirty="0">
                <a:solidFill>
                  <a:schemeClr val="tx1"/>
                </a:solidFill>
                <a:effectLst/>
                <a:latin typeface="+mn-lt"/>
                <a:ea typeface="+mn-ea"/>
                <a:cs typeface="+mn-cs"/>
              </a:rPr>
              <a:t>Quebec employers deduct the Quebec Pension Plan (QPP) contributions instead of CPP contributions.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As a result of Quebec Pension Plan (QPP) enhancements the QPP contribution rates for employers and employees will be 5.55% starting on January 1, 2019 (on earnings between $3,500 and the year's maximum pensionable earnings limit.)</a:t>
            </a:r>
          </a:p>
          <a:p>
            <a:r>
              <a:rPr lang="en-CA" sz="1200" b="0" i="0" kern="1200" dirty="0">
                <a:solidFill>
                  <a:schemeClr val="tx1"/>
                </a:solidFill>
                <a:effectLst/>
                <a:latin typeface="+mn-lt"/>
                <a:ea typeface="+mn-ea"/>
                <a:cs typeface="+mn-cs"/>
              </a:rPr>
              <a:t>2018:  5.40%</a:t>
            </a:r>
          </a:p>
          <a:p>
            <a:r>
              <a:rPr lang="en-CA" sz="1200" b="0" i="0" kern="1200" dirty="0">
                <a:solidFill>
                  <a:schemeClr val="tx1"/>
                </a:solidFill>
                <a:effectLst/>
                <a:latin typeface="+mn-lt"/>
                <a:ea typeface="+mn-ea"/>
                <a:cs typeface="+mn-cs"/>
              </a:rPr>
              <a:t>2019:  5.55%      </a:t>
            </a:r>
          </a:p>
          <a:p>
            <a:r>
              <a:rPr lang="en-CA" sz="1200" b="0" i="0" kern="1200" dirty="0">
                <a:solidFill>
                  <a:schemeClr val="tx1"/>
                </a:solidFill>
                <a:effectLst/>
                <a:latin typeface="+mn-lt"/>
                <a:ea typeface="+mn-ea"/>
                <a:cs typeface="+mn-cs"/>
              </a:rPr>
              <a:t>2020:  5.70%</a:t>
            </a:r>
          </a:p>
          <a:p>
            <a:r>
              <a:rPr lang="en-CA" sz="1200" b="0" i="0" kern="1200" dirty="0">
                <a:solidFill>
                  <a:schemeClr val="tx1"/>
                </a:solidFill>
                <a:effectLst/>
                <a:latin typeface="+mn-lt"/>
                <a:ea typeface="+mn-ea"/>
                <a:cs typeface="+mn-cs"/>
              </a:rPr>
              <a:t>2021:  5.90%</a:t>
            </a:r>
          </a:p>
          <a:p>
            <a:r>
              <a:rPr lang="en-CA" sz="1200" b="0" i="0" kern="1200" dirty="0">
                <a:solidFill>
                  <a:schemeClr val="tx1"/>
                </a:solidFill>
                <a:effectLst/>
                <a:latin typeface="+mn-lt"/>
                <a:ea typeface="+mn-ea"/>
                <a:cs typeface="+mn-cs"/>
              </a:rPr>
              <a:t>2022:  6.15%</a:t>
            </a:r>
          </a:p>
          <a:p>
            <a:r>
              <a:rPr lang="en-CA" sz="1200" b="0" i="0" kern="1200" dirty="0">
                <a:solidFill>
                  <a:schemeClr val="tx1"/>
                </a:solidFill>
                <a:effectLst/>
                <a:latin typeface="+mn-lt"/>
                <a:ea typeface="+mn-ea"/>
                <a:cs typeface="+mn-cs"/>
              </a:rPr>
              <a:t>2023:  6.40%</a:t>
            </a:r>
          </a:p>
          <a:p>
            <a:endParaRPr lang="en-CA" sz="1200" b="0" i="0" kern="1200" dirty="0">
              <a:solidFill>
                <a:schemeClr val="tx1"/>
              </a:solidFill>
              <a:effectLst/>
              <a:latin typeface="+mn-lt"/>
              <a:ea typeface="+mn-ea"/>
              <a:cs typeface="+mn-cs"/>
            </a:endParaRPr>
          </a:p>
          <a:p>
            <a:r>
              <a:rPr lang="en-CA" sz="1200" b="1" dirty="0"/>
              <a:t>Phase 2</a:t>
            </a:r>
          </a:p>
          <a:p>
            <a:r>
              <a:rPr lang="en-CA" sz="1200" dirty="0"/>
              <a:t>Starting in 2024, a second, higher limit will be introduced, requiring you to invest an additional portion of your earnings to the CPP/QPP. This new limit, known as the </a:t>
            </a:r>
            <a:r>
              <a:rPr lang="en-CA" sz="1200" b="1" dirty="0"/>
              <a:t>Year’s Additional Maximum Pensionable Earnings</a:t>
            </a:r>
            <a:r>
              <a:rPr lang="en-CA" sz="1200" dirty="0"/>
              <a:t>, will not replace the </a:t>
            </a:r>
            <a:r>
              <a:rPr lang="en-CA" sz="1200" b="1" dirty="0"/>
              <a:t>first earnings ceiling</a:t>
            </a:r>
            <a:r>
              <a:rPr lang="en-CA" sz="1200" dirty="0"/>
              <a:t>. Instead, it will subject your earnings to two earnings limits. The Year’s Additional Maximum Pensionable Earnings is referred to as the </a:t>
            </a:r>
            <a:r>
              <a:rPr lang="en-CA" sz="1200" b="1" dirty="0"/>
              <a:t>second earnings ceiling</a:t>
            </a:r>
            <a:r>
              <a:rPr lang="en-CA" sz="1200" dirty="0"/>
              <a:t>. </a:t>
            </a:r>
          </a:p>
          <a:p>
            <a:pPr marL="0" marR="0" lvl="0" indent="0" algn="l" defTabSz="713232" rtl="0" eaLnBrk="1" fontAlgn="auto" latinLnBrk="0" hangingPunct="1">
              <a:lnSpc>
                <a:spcPct val="100000"/>
              </a:lnSpc>
              <a:spcBef>
                <a:spcPts val="0"/>
              </a:spcBef>
              <a:spcAft>
                <a:spcPts val="0"/>
              </a:spcAft>
              <a:buClrTx/>
              <a:buSzTx/>
              <a:buFontTx/>
              <a:buNone/>
              <a:tabLst/>
              <a:defRPr/>
            </a:pPr>
            <a:r>
              <a:rPr lang="en-CA" sz="1200" dirty="0"/>
              <a:t>You</a:t>
            </a:r>
            <a:r>
              <a:rPr lang="en-CA" sz="1200" baseline="0" dirty="0"/>
              <a:t> will pay 4% on the difference between the two earnings ceilings. </a:t>
            </a:r>
            <a:r>
              <a:rPr lang="en-CA" sz="1200" dirty="0"/>
              <a:t>For example, let’s assume that the estimated first earnings ceiling in 2025 is $69,700 and the second earnings ceiling is $79,400 (approximately 14% higher than the first earnings ceiling). If you earn between $69,700 and $79,400 you will contribute on $9,700, which is the difference between these two limits. </a:t>
            </a:r>
          </a:p>
          <a:p>
            <a:r>
              <a:rPr lang="en-CA" sz="1200" dirty="0"/>
              <a:t>Employees and employers will each contribute at the rate of 4%, and self-employed individuals will contribute at 8%. </a:t>
            </a:r>
          </a:p>
          <a:p>
            <a:endParaRPr lang="en-CA" sz="1200" dirty="0"/>
          </a:p>
          <a:p>
            <a:endParaRPr lang="en-CA"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5C8F598-576A-A140-BD5F-93E49FA96CE5}" type="slidenum">
              <a:rPr lang="en-US" smtClean="0"/>
              <a:t>10</a:t>
            </a:fld>
            <a:endParaRPr lang="en-US"/>
          </a:p>
        </p:txBody>
      </p:sp>
    </p:spTree>
    <p:extLst>
      <p:ext uri="{BB962C8B-B14F-4D97-AF65-F5344CB8AC3E}">
        <p14:creationId xmlns:p14="http://schemas.microsoft.com/office/powerpoint/2010/main" val="3148780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ltLang="en-US" sz="1200" b="1" dirty="0"/>
              <a:t>Timing</a:t>
            </a:r>
          </a:p>
          <a:p>
            <a:r>
              <a:rPr lang="en-CA" sz="1200" dirty="0"/>
              <a:t>Your CPP/QPP retirement amounts will depend on how much and for how long you have contributed to the CPP/QPP, and at what age you want your CPP/QPP retirement amounts to start.</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The standard age for beginning to receive your CPP/QPP retirement amounts is the month after your 65th birthday. However, you can take reduced pension amounts as early as age 60, begin receiving "normal"  pension amounts at age 65, or receive larger pension amounts by beginning receipts as late as age 70.</a:t>
            </a:r>
          </a:p>
          <a:p>
            <a:endParaRPr lang="en-CA" sz="1200" b="0" i="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Taking your pension before age 65</a:t>
            </a:r>
          </a:p>
          <a:p>
            <a:r>
              <a:rPr lang="en-CA" sz="1200" dirty="0">
                <a:effectLst/>
              </a:rPr>
              <a:t>If you take the CPP retirement pension early, it is reduced by 0.6% for each month you receive it before age 65 (7.2% per year). This means that, an individual who starts receiving their CPP retirement pension at the age of 60 will receive 36% less than if they had taken it at 65.</a:t>
            </a:r>
          </a:p>
          <a:p>
            <a:endParaRPr lang="en-CA" sz="1200" dirty="0">
              <a:effectLst/>
            </a:endParaRPr>
          </a:p>
          <a:p>
            <a:r>
              <a:rPr lang="en-CA" sz="1200" b="1" kern="1200" dirty="0">
                <a:solidFill>
                  <a:schemeClr val="tx1"/>
                </a:solidFill>
                <a:effectLst/>
                <a:latin typeface="+mn-lt"/>
                <a:ea typeface="+mn-ea"/>
                <a:cs typeface="+mn-cs"/>
              </a:rPr>
              <a:t>Taking your pension after age 65</a:t>
            </a:r>
          </a:p>
          <a:p>
            <a:r>
              <a:rPr lang="en-CA" sz="1200" dirty="0">
                <a:effectLst/>
              </a:rPr>
              <a:t>If you take your pension late, your monthly payment amount will increase by 0.7% for each month after age 65 that you delay receiving it up to age 70 (8.4% per year).</a:t>
            </a:r>
          </a:p>
          <a:p>
            <a:r>
              <a:rPr lang="en-CA" sz="1200" dirty="0">
                <a:effectLst/>
              </a:rPr>
              <a:t>This means that, an individual who starts receiving their retirement pension at the age of 70 will receive 42% more than if they had taken it at 65.</a:t>
            </a:r>
          </a:p>
          <a:p>
            <a:endParaRPr lang="en-CA" altLang="en-US" sz="1200" dirty="0"/>
          </a:p>
          <a:p>
            <a:r>
              <a:rPr lang="en-CA" sz="1100" b="1" i="0" kern="1200" dirty="0">
                <a:solidFill>
                  <a:schemeClr val="tx1"/>
                </a:solidFill>
                <a:effectLst/>
                <a:latin typeface="+mn-lt"/>
                <a:ea typeface="+mn-ea"/>
                <a:cs typeface="+mn-cs"/>
              </a:rPr>
              <a:t>Deferring OAS</a:t>
            </a:r>
          </a:p>
          <a:p>
            <a:r>
              <a:rPr lang="en-CA" sz="1100" b="0" i="0" kern="1200" dirty="0">
                <a:solidFill>
                  <a:schemeClr val="tx1"/>
                </a:solidFill>
                <a:effectLst/>
                <a:latin typeface="+mn-lt"/>
                <a:ea typeface="+mn-ea"/>
                <a:cs typeface="+mn-cs"/>
              </a:rPr>
              <a:t>As of July 2013, you can defer receiving your </a:t>
            </a:r>
            <a:r>
              <a:rPr lang="en-CA" sz="1100" b="0" i="0" u="sng" kern="1200" dirty="0">
                <a:solidFill>
                  <a:schemeClr val="tx1"/>
                </a:solidFill>
                <a:effectLst/>
                <a:latin typeface="+mn-lt"/>
                <a:ea typeface="+mn-ea"/>
                <a:cs typeface="+mn-cs"/>
                <a:hlinkClick r:id="rId3"/>
              </a:rPr>
              <a:t>Old Age Security (OAS) pension</a:t>
            </a:r>
            <a:r>
              <a:rPr lang="en-CA" sz="1100" b="0" i="0" kern="1200" dirty="0">
                <a:solidFill>
                  <a:schemeClr val="tx1"/>
                </a:solidFill>
                <a:effectLst/>
                <a:latin typeface="+mn-lt"/>
                <a:ea typeface="+mn-ea"/>
                <a:cs typeface="+mn-cs"/>
              </a:rPr>
              <a:t> for up to 60 months (five years) after the date you become eligible for an OAS pension in exchange for a higher monthly amount. If you delay receiving your OAS pension, your monthly pension payment will be increased by 0.6 percent for every month you delay receiving it, up to a maximum of 36 percent at age 70. </a:t>
            </a:r>
          </a:p>
          <a:p>
            <a:endParaRPr lang="en-CA" sz="1100" dirty="0"/>
          </a:p>
          <a:p>
            <a:r>
              <a:rPr lang="en-CA" sz="1100" b="1" i="0" kern="1200" dirty="0">
                <a:solidFill>
                  <a:schemeClr val="tx1"/>
                </a:solidFill>
                <a:effectLst/>
                <a:latin typeface="+mn-lt"/>
                <a:ea typeface="+mn-ea"/>
                <a:cs typeface="+mn-cs"/>
              </a:rPr>
              <a:t>Who will benefit from deferring their Old Age Security pension</a:t>
            </a:r>
          </a:p>
          <a:p>
            <a:r>
              <a:rPr lang="en-CA" sz="1100" b="0" i="0" kern="1200" dirty="0">
                <a:solidFill>
                  <a:schemeClr val="tx1"/>
                </a:solidFill>
                <a:effectLst/>
                <a:latin typeface="+mn-lt"/>
                <a:ea typeface="+mn-ea"/>
                <a:cs typeface="+mn-cs"/>
              </a:rPr>
              <a:t>People who earn more than the </a:t>
            </a:r>
            <a:r>
              <a:rPr lang="en-CA" sz="1100" b="0" i="0" u="sng" kern="1200" dirty="0">
                <a:solidFill>
                  <a:schemeClr val="tx1"/>
                </a:solidFill>
                <a:effectLst/>
                <a:latin typeface="+mn-lt"/>
                <a:ea typeface="+mn-ea"/>
                <a:cs typeface="+mn-cs"/>
                <a:hlinkClick r:id="rId4"/>
              </a:rPr>
              <a:t>maximum annual income</a:t>
            </a:r>
            <a:r>
              <a:rPr lang="en-CA" sz="1100" b="0" i="0" kern="1200" dirty="0">
                <a:solidFill>
                  <a:schemeClr val="tx1"/>
                </a:solidFill>
                <a:effectLst/>
                <a:latin typeface="+mn-lt"/>
                <a:ea typeface="+mn-ea"/>
                <a:cs typeface="+mn-cs"/>
              </a:rPr>
              <a:t> allowed for a given year will have to </a:t>
            </a:r>
            <a:r>
              <a:rPr lang="en-CA" sz="1100" b="0" i="0" u="sng" kern="1200" dirty="0">
                <a:solidFill>
                  <a:schemeClr val="tx1"/>
                </a:solidFill>
                <a:effectLst/>
                <a:latin typeface="+mn-lt"/>
                <a:ea typeface="+mn-ea"/>
                <a:cs typeface="+mn-cs"/>
                <a:hlinkClick r:id="rId5"/>
              </a:rPr>
              <a:t>repay part</a:t>
            </a:r>
            <a:r>
              <a:rPr lang="en-CA" sz="1100" b="0" i="0" kern="1200" dirty="0">
                <a:solidFill>
                  <a:schemeClr val="tx1"/>
                </a:solidFill>
                <a:effectLst/>
                <a:latin typeface="+mn-lt"/>
                <a:ea typeface="+mn-ea"/>
                <a:cs typeface="+mn-cs"/>
              </a:rPr>
              <a:t> of or their entire OAS pension. If they are able to delay receiving it until they have a lower income, they will be able to keep more of the OAS pension, and their OAS pension amount will be higher because of the increases for every month they delayed receiving it.</a:t>
            </a:r>
          </a:p>
          <a:p>
            <a:endParaRPr lang="en-CA" sz="1100" b="0" i="0" kern="1200" dirty="0">
              <a:solidFill>
                <a:schemeClr val="tx1"/>
              </a:solidFill>
              <a:effectLst/>
              <a:latin typeface="+mn-lt"/>
              <a:ea typeface="+mn-ea"/>
              <a:cs typeface="+mn-cs"/>
            </a:endParaRPr>
          </a:p>
          <a:p>
            <a:pPr marL="0" marR="0" lvl="0" indent="0" algn="l" defTabSz="713232" rtl="0" eaLnBrk="1" fontAlgn="auto" latinLnBrk="0" hangingPunct="1">
              <a:lnSpc>
                <a:spcPct val="100000"/>
              </a:lnSpc>
              <a:spcBef>
                <a:spcPts val="0"/>
              </a:spcBef>
              <a:spcAft>
                <a:spcPts val="0"/>
              </a:spcAft>
              <a:buClrTx/>
              <a:buSzTx/>
              <a:buFontTx/>
              <a:buNone/>
              <a:tabLst/>
              <a:defRPr/>
            </a:pPr>
            <a:r>
              <a:rPr lang="en-CA" sz="1200" dirty="0"/>
              <a:t>In deciding when to start receiving your OAS pension, you should consider your personal situation, taking into account such things as: current and future sources of income, employment status now and in the future health, and plans for retirement.</a:t>
            </a:r>
          </a:p>
          <a:p>
            <a:endParaRPr lang="en-CA" altLang="en-US" sz="1200" dirty="0"/>
          </a:p>
          <a:p>
            <a:endParaRPr lang="en-US" dirty="0"/>
          </a:p>
          <a:p>
            <a:endParaRPr lang="en-CA" dirty="0"/>
          </a:p>
        </p:txBody>
      </p:sp>
      <p:sp>
        <p:nvSpPr>
          <p:cNvPr id="4" name="Slide Number Placeholder 3"/>
          <p:cNvSpPr>
            <a:spLocks noGrp="1"/>
          </p:cNvSpPr>
          <p:nvPr>
            <p:ph type="sldNum" sz="quarter" idx="5"/>
          </p:nvPr>
        </p:nvSpPr>
        <p:spPr/>
        <p:txBody>
          <a:bodyPr/>
          <a:lstStyle/>
          <a:p>
            <a:fld id="{A315D559-850A-4317-B89F-4349BB0A4515}" type="slidenum">
              <a:rPr lang="en-CA" smtClean="0"/>
              <a:t>11</a:t>
            </a:fld>
            <a:endParaRPr lang="en-CA"/>
          </a:p>
        </p:txBody>
      </p:sp>
    </p:spTree>
    <p:extLst>
      <p:ext uri="{BB962C8B-B14F-4D97-AF65-F5344CB8AC3E}">
        <p14:creationId xmlns:p14="http://schemas.microsoft.com/office/powerpoint/2010/main" val="3204372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baseline="0" dirty="0">
                <a:solidFill>
                  <a:schemeClr val="tx1"/>
                </a:solidFill>
                <a:latin typeface="+mn-lt"/>
                <a:ea typeface="+mn-ea"/>
                <a:cs typeface="+mn-cs"/>
              </a:rPr>
              <a:t>Maximum Monthly Retirement Pension (at age 65) $1,134.17 $1,154.58</a:t>
            </a:r>
          </a:p>
          <a:p>
            <a:r>
              <a:rPr lang="en-CA" sz="1200" b="0" i="0" u="none" strike="noStrike" kern="1200" baseline="0" dirty="0">
                <a:solidFill>
                  <a:schemeClr val="tx1"/>
                </a:solidFill>
                <a:latin typeface="+mn-lt"/>
                <a:ea typeface="+mn-ea"/>
                <a:cs typeface="+mn-cs"/>
              </a:rPr>
              <a:t>Maximum Monthly Post-Retirement Benefit (at age 65) $28.35 $28.86</a:t>
            </a:r>
          </a:p>
          <a:p>
            <a:r>
              <a:rPr lang="en-CA" sz="1200" b="0" i="0" u="none" strike="noStrike" kern="1200" baseline="0" dirty="0">
                <a:solidFill>
                  <a:schemeClr val="tx1"/>
                </a:solidFill>
                <a:latin typeface="+mn-lt"/>
                <a:ea typeface="+mn-ea"/>
                <a:cs typeface="+mn-cs"/>
              </a:rPr>
              <a:t>Maximum Monthly Disability Benefit $1,335.83 $1,362.30</a:t>
            </a:r>
          </a:p>
          <a:p>
            <a:r>
              <a:rPr lang="en-CA" sz="1200" b="0" i="0" u="none" strike="noStrike" kern="1200" baseline="0" dirty="0">
                <a:solidFill>
                  <a:schemeClr val="tx1"/>
                </a:solidFill>
                <a:latin typeface="+mn-lt"/>
                <a:ea typeface="+mn-ea"/>
                <a:cs typeface="+mn-cs"/>
              </a:rPr>
              <a:t>Maximum Monthly Survivor's Pension (younger than 65) $614.62 $626.63</a:t>
            </a:r>
          </a:p>
          <a:p>
            <a:r>
              <a:rPr lang="en-CA" sz="1200" b="0" i="0" u="none" strike="noStrike" kern="1200" baseline="0" dirty="0">
                <a:solidFill>
                  <a:schemeClr val="tx1"/>
                </a:solidFill>
                <a:latin typeface="+mn-lt"/>
                <a:ea typeface="+mn-ea"/>
                <a:cs typeface="+mn-cs"/>
              </a:rPr>
              <a:t>Maximum Monthly Survivor's Pension (65 and older) $680.50 $692.75</a:t>
            </a:r>
          </a:p>
          <a:p>
            <a:r>
              <a:rPr lang="en-CA" sz="1200" b="0" i="0" u="none" strike="noStrike" kern="1200" baseline="0" dirty="0">
                <a:solidFill>
                  <a:schemeClr val="tx1"/>
                </a:solidFill>
                <a:latin typeface="+mn-lt"/>
                <a:ea typeface="+mn-ea"/>
                <a:cs typeface="+mn-cs"/>
              </a:rPr>
              <a:t>Maximum Monthly Benefit for Children of Disabled</a:t>
            </a:r>
          </a:p>
          <a:p>
            <a:r>
              <a:rPr lang="en-CA" sz="1200" b="0" i="0" u="none" strike="noStrike" kern="1200" baseline="0" dirty="0">
                <a:solidFill>
                  <a:schemeClr val="tx1"/>
                </a:solidFill>
                <a:latin typeface="+mn-lt"/>
                <a:ea typeface="+mn-ea"/>
                <a:cs typeface="+mn-cs"/>
              </a:rPr>
              <a:t>Contributor</a:t>
            </a:r>
          </a:p>
          <a:p>
            <a:r>
              <a:rPr lang="en-CA" sz="1200" b="0" i="0" u="none" strike="noStrike" kern="1200" baseline="0" dirty="0">
                <a:solidFill>
                  <a:schemeClr val="tx1"/>
                </a:solidFill>
                <a:latin typeface="+mn-lt"/>
                <a:ea typeface="+mn-ea"/>
                <a:cs typeface="+mn-cs"/>
              </a:rPr>
              <a:t>$244.64 $250.27</a:t>
            </a:r>
          </a:p>
          <a:p>
            <a:r>
              <a:rPr lang="en-CA" sz="1200" b="0" i="0" u="none" strike="noStrike" kern="1200" baseline="0" dirty="0">
                <a:solidFill>
                  <a:schemeClr val="tx1"/>
                </a:solidFill>
                <a:latin typeface="+mn-lt"/>
                <a:ea typeface="+mn-ea"/>
                <a:cs typeface="+mn-cs"/>
              </a:rPr>
              <a:t>Maximum Monthly Benefit for Children of Deceased</a:t>
            </a:r>
          </a:p>
          <a:p>
            <a:r>
              <a:rPr lang="en-CA" sz="1200" b="0" i="0" u="none" strike="noStrike" kern="1200" baseline="0" dirty="0">
                <a:solidFill>
                  <a:schemeClr val="tx1"/>
                </a:solidFill>
                <a:latin typeface="+mn-lt"/>
                <a:ea typeface="+mn-ea"/>
                <a:cs typeface="+mn-cs"/>
              </a:rPr>
              <a:t>Contributor</a:t>
            </a:r>
          </a:p>
          <a:p>
            <a:r>
              <a:rPr lang="en-CA" sz="1200" b="0" i="0" u="none" strike="noStrike" kern="1200" baseline="0" dirty="0">
                <a:solidFill>
                  <a:schemeClr val="tx1"/>
                </a:solidFill>
                <a:latin typeface="+mn-lt"/>
                <a:ea typeface="+mn-ea"/>
                <a:cs typeface="+mn-cs"/>
              </a:rPr>
              <a:t>$244.64 $250.27</a:t>
            </a:r>
          </a:p>
          <a:p>
            <a:r>
              <a:rPr lang="en-CA" sz="1200" b="0" i="0" u="none" strike="noStrike" kern="1200" baseline="0" dirty="0">
                <a:solidFill>
                  <a:schemeClr val="tx1"/>
                </a:solidFill>
                <a:latin typeface="+mn-lt"/>
                <a:ea typeface="+mn-ea"/>
                <a:cs typeface="+mn-cs"/>
              </a:rPr>
              <a:t>Maximum Lump Sum Death Benefit $2,500.00 $2,500.00</a:t>
            </a:r>
          </a:p>
          <a:p>
            <a:r>
              <a:rPr lang="en-CA" sz="1200" b="0" i="0" u="none" strike="noStrike" kern="1200" baseline="0" dirty="0">
                <a:solidFill>
                  <a:schemeClr val="tx1"/>
                </a:solidFill>
                <a:latin typeface="+mn-lt"/>
                <a:ea typeface="+mn-ea"/>
                <a:cs typeface="+mn-cs"/>
              </a:rPr>
              <a:t>Maximum Monthly Combined Benefits:</a:t>
            </a:r>
          </a:p>
          <a:p>
            <a:r>
              <a:rPr lang="en-CA" sz="1200" b="0" i="0" u="none" strike="noStrike" kern="1200" baseline="0" dirty="0">
                <a:solidFill>
                  <a:schemeClr val="tx1"/>
                </a:solidFill>
                <a:latin typeface="+mn-lt"/>
                <a:ea typeface="+mn-ea"/>
                <a:cs typeface="+mn-cs"/>
              </a:rPr>
              <a:t>Combined Survivor's and Retirement Pension (at age 65) $1,134.17 $1,154.58</a:t>
            </a:r>
          </a:p>
          <a:p>
            <a:r>
              <a:rPr lang="en-CA" sz="1200" b="0" i="0" u="none" strike="noStrike" kern="1200" baseline="0" dirty="0">
                <a:solidFill>
                  <a:schemeClr val="tx1"/>
                </a:solidFill>
                <a:latin typeface="+mn-lt"/>
                <a:ea typeface="+mn-ea"/>
                <a:cs typeface="+mn-cs"/>
              </a:rPr>
              <a:t>Combined Survivor's Pension and Disability Benefit $1,335.83 $1,362.30</a:t>
            </a:r>
          </a:p>
          <a:p>
            <a:endParaRPr lang="en-CA" sz="1200" b="0" i="0" u="none" strike="noStrike" kern="1200" baseline="0" dirty="0">
              <a:solidFill>
                <a:schemeClr val="tx1"/>
              </a:solidFill>
              <a:latin typeface="+mn-lt"/>
              <a:ea typeface="+mn-ea"/>
              <a:cs typeface="+mn-cs"/>
            </a:endParaRPr>
          </a:p>
          <a:p>
            <a:r>
              <a:rPr lang="en-CA" sz="1200" b="0" i="0" u="none" strike="noStrike" kern="1200" baseline="0" dirty="0">
                <a:solidFill>
                  <a:schemeClr val="tx1"/>
                </a:solidFill>
                <a:latin typeface="+mn-lt"/>
                <a:ea typeface="+mn-ea"/>
                <a:cs typeface="+mn-cs"/>
              </a:rPr>
              <a:t>Maximum Monthly Pension $607.46</a:t>
            </a:r>
          </a:p>
          <a:p>
            <a:r>
              <a:rPr lang="en-CA" sz="1200" b="0" i="0" u="none" strike="noStrike" kern="1200" baseline="0" dirty="0">
                <a:solidFill>
                  <a:schemeClr val="tx1"/>
                </a:solidFill>
                <a:latin typeface="+mn-lt"/>
                <a:ea typeface="+mn-ea"/>
                <a:cs typeface="+mn-cs"/>
              </a:rPr>
              <a:t>Maximum Monthly Guaranteed Income Supplement Benefits:</a:t>
            </a:r>
          </a:p>
          <a:p>
            <a:r>
              <a:rPr lang="en-CA" sz="1200" b="0" i="0" u="none" strike="noStrike" kern="1200" baseline="0" dirty="0">
                <a:solidFill>
                  <a:schemeClr val="tx1"/>
                </a:solidFill>
                <a:latin typeface="+mn-lt"/>
                <a:ea typeface="+mn-ea"/>
                <a:cs typeface="+mn-cs"/>
              </a:rPr>
              <a:t>Single, widowed or divorced pensioner $907.30</a:t>
            </a:r>
          </a:p>
          <a:p>
            <a:r>
              <a:rPr lang="en-CA" sz="1200" b="0" i="0" u="none" strike="noStrike" kern="1200" baseline="0" dirty="0">
                <a:solidFill>
                  <a:schemeClr val="tx1"/>
                </a:solidFill>
                <a:latin typeface="+mn-lt"/>
                <a:ea typeface="+mn-ea"/>
                <a:cs typeface="+mn-cs"/>
              </a:rPr>
              <a:t>Spouse/common-law partner receives OAS pension $546.17</a:t>
            </a:r>
          </a:p>
          <a:p>
            <a:r>
              <a:rPr lang="en-CA" sz="1200" b="0" i="0" u="none" strike="noStrike" kern="1200" baseline="0" dirty="0">
                <a:solidFill>
                  <a:schemeClr val="tx1"/>
                </a:solidFill>
                <a:latin typeface="+mn-lt"/>
                <a:ea typeface="+mn-ea"/>
                <a:cs typeface="+mn-cs"/>
              </a:rPr>
              <a:t>Spouse/common-law partner does not receive OAS pension $907.30</a:t>
            </a:r>
          </a:p>
          <a:p>
            <a:r>
              <a:rPr lang="en-CA" sz="1200" b="0" i="0" u="none" strike="noStrike" kern="1200" baseline="0" dirty="0">
                <a:solidFill>
                  <a:schemeClr val="tx1"/>
                </a:solidFill>
                <a:latin typeface="+mn-lt"/>
                <a:ea typeface="+mn-ea"/>
                <a:cs typeface="+mn-cs"/>
              </a:rPr>
              <a:t>Spouse/common-law partner receives the Allowance $546.17</a:t>
            </a:r>
          </a:p>
          <a:p>
            <a:r>
              <a:rPr lang="en-CA" sz="1200" b="0" i="0" u="none" strike="noStrike" kern="1200" baseline="0" dirty="0">
                <a:solidFill>
                  <a:schemeClr val="tx1"/>
                </a:solidFill>
                <a:latin typeface="+mn-lt"/>
                <a:ea typeface="+mn-ea"/>
                <a:cs typeface="+mn-cs"/>
              </a:rPr>
              <a:t>Maximum Monthly Allowance Benefits:</a:t>
            </a:r>
          </a:p>
          <a:p>
            <a:r>
              <a:rPr lang="en-CA" sz="1200" b="0" i="0" u="none" strike="noStrike" kern="1200" baseline="0" dirty="0">
                <a:solidFill>
                  <a:schemeClr val="tx1"/>
                </a:solidFill>
                <a:latin typeface="+mn-lt"/>
                <a:ea typeface="+mn-ea"/>
                <a:cs typeface="+mn-cs"/>
              </a:rPr>
              <a:t>Spouse/common-law partner receives GIS and OAS pension $1,153.63</a:t>
            </a:r>
          </a:p>
          <a:p>
            <a:r>
              <a:rPr lang="en-CA" sz="1200" b="0" i="0" u="none" strike="noStrike" kern="1200" baseline="0" dirty="0">
                <a:solidFill>
                  <a:schemeClr val="tx1"/>
                </a:solidFill>
                <a:latin typeface="+mn-lt"/>
                <a:ea typeface="+mn-ea"/>
                <a:cs typeface="+mn-cs"/>
              </a:rPr>
              <a:t>Surviving spouse or common-law partner $1,375.17</a:t>
            </a:r>
          </a:p>
          <a:p>
            <a:endParaRPr lang="en-CA" sz="1200" b="0" i="0" u="none" strike="noStrike" kern="1200" baseline="0" dirty="0">
              <a:solidFill>
                <a:schemeClr val="tx1"/>
              </a:solidFill>
              <a:latin typeface="+mn-lt"/>
              <a:ea typeface="+mn-ea"/>
              <a:cs typeface="+mn-cs"/>
            </a:endParaRPr>
          </a:p>
          <a:p>
            <a:pPr>
              <a:defRPr/>
            </a:pPr>
            <a:r>
              <a:rPr lang="en-CA" sz="1200" b="0" i="0" kern="1200" dirty="0">
                <a:solidFill>
                  <a:schemeClr val="tx1"/>
                </a:solidFill>
                <a:effectLst/>
                <a:latin typeface="+mn-lt"/>
                <a:ea typeface="+mn-ea"/>
                <a:cs typeface="+mn-cs"/>
              </a:rPr>
              <a:t>To find out how much CPP income you can expect, you can request a copy of your </a:t>
            </a:r>
            <a:r>
              <a:rPr lang="en-CA" sz="1200" b="1" i="0" u="none" strike="noStrike" kern="1200" dirty="0">
                <a:solidFill>
                  <a:schemeClr val="tx1"/>
                </a:solidFill>
                <a:effectLst/>
                <a:latin typeface="+mn-lt"/>
                <a:ea typeface="+mn-ea"/>
                <a:cs typeface="+mn-cs"/>
                <a:hlinkClick r:id="rId3"/>
              </a:rPr>
              <a:t>Statement of Contributions</a:t>
            </a:r>
            <a:r>
              <a:rPr lang="en-CA" sz="1200" b="0" i="0" kern="1200" dirty="0">
                <a:solidFill>
                  <a:schemeClr val="tx1"/>
                </a:solidFill>
                <a:effectLst/>
                <a:latin typeface="+mn-lt"/>
                <a:ea typeface="+mn-ea"/>
                <a:cs typeface="+mn-cs"/>
              </a:rPr>
              <a:t> from Service Canada.</a:t>
            </a:r>
          </a:p>
          <a:p>
            <a:pPr>
              <a:defRPr/>
            </a:pPr>
            <a:endParaRPr lang="en-US" sz="1200" dirty="0"/>
          </a:p>
          <a:p>
            <a:pPr>
              <a:defRPr/>
            </a:pPr>
            <a:r>
              <a:rPr lang="en-US" sz="1200" dirty="0"/>
              <a:t>CPP payments: https://www.canada.ca/en/services/benefits/publicpensions/cpp/cpp-benefit/amount.html</a:t>
            </a:r>
          </a:p>
          <a:p>
            <a:pPr>
              <a:defRPr/>
            </a:pPr>
            <a:r>
              <a:rPr lang="en-US" sz="1200" dirty="0"/>
              <a:t>OAS and GIS payments:  https://www.canada.ca/en/services/benefits/publicpensions/cpp/old-age-security/payments.html</a:t>
            </a:r>
          </a:p>
          <a:p>
            <a:pPr>
              <a:defRPr/>
            </a:pPr>
            <a:endParaRPr lang="en-US" sz="1200" dirty="0"/>
          </a:p>
          <a:p>
            <a:pPr>
              <a:defRPr/>
            </a:pPr>
            <a:endParaRPr lang="en-US" sz="1200" dirty="0"/>
          </a:p>
          <a:p>
            <a:pPr>
              <a:defRPr/>
            </a:pPr>
            <a:r>
              <a:rPr lang="en-US" sz="1200" dirty="0"/>
              <a:t>INTERNAL NOTE ONLY</a:t>
            </a:r>
          </a:p>
          <a:p>
            <a:pPr marL="0" marR="0" lvl="0" indent="0" algn="l" defTabSz="713232" rtl="0" eaLnBrk="1" fontAlgn="auto" latinLnBrk="0" hangingPunct="1">
              <a:lnSpc>
                <a:spcPct val="100000"/>
              </a:lnSpc>
              <a:spcBef>
                <a:spcPts val="0"/>
              </a:spcBef>
              <a:spcAft>
                <a:spcPts val="0"/>
              </a:spcAft>
              <a:buClrTx/>
              <a:buSzTx/>
              <a:buFontTx/>
              <a:buNone/>
              <a:tabLst/>
              <a:defRPr/>
            </a:pPr>
            <a:r>
              <a:rPr lang="en-US" sz="1200" dirty="0"/>
              <a:t>Please note</a:t>
            </a:r>
            <a:r>
              <a:rPr lang="en-US" sz="1200" baseline="0" dirty="0"/>
              <a:t> that average OAS and GIS monthly payments have been calculated based on the figures found in the Report “CPP/OAS Quarterly Report – Monthly Amounts and Related Figures From January to March 2019”</a:t>
            </a:r>
          </a:p>
          <a:p>
            <a:pPr marL="0" marR="0" lvl="0" indent="0" algn="l" defTabSz="713232" rtl="0" eaLnBrk="1" fontAlgn="auto" latinLnBrk="0" hangingPunct="1">
              <a:lnSpc>
                <a:spcPct val="100000"/>
              </a:lnSpc>
              <a:spcBef>
                <a:spcPts val="0"/>
              </a:spcBef>
              <a:spcAft>
                <a:spcPts val="0"/>
              </a:spcAft>
              <a:buClrTx/>
              <a:buSzTx/>
              <a:buFontTx/>
              <a:buNone/>
              <a:tabLst/>
              <a:defRPr/>
            </a:pPr>
            <a:endParaRPr lang="en-US" sz="1200" baseline="0" dirty="0"/>
          </a:p>
          <a:p>
            <a:pPr>
              <a:defRPr/>
            </a:pPr>
            <a:r>
              <a:rPr lang="en-US" sz="1200" dirty="0"/>
              <a:t>https://www.canada.ca/content/dam/canada/employment-social-development/migration/documents/assets/portfolio/docs/en/statistics/quarterly_report/isp-card-jan-march-2019-en.pdf</a:t>
            </a:r>
          </a:p>
          <a:p>
            <a:pPr>
              <a:defRPr/>
            </a:pPr>
            <a:endParaRPr lang="en-US" sz="1200" dirty="0"/>
          </a:p>
          <a:p>
            <a:pPr>
              <a:defRPr/>
            </a:pPr>
            <a:r>
              <a:rPr lang="en-US" sz="1200" dirty="0"/>
              <a:t>OAS</a:t>
            </a:r>
            <a:r>
              <a:rPr lang="en-US" sz="1200" baseline="0" dirty="0"/>
              <a:t> average monthly payment, October 2018: $566.82=$3,525,900,000 / 6,220,519  (average monthly payment=amount paid/number of benefits).</a:t>
            </a:r>
          </a:p>
          <a:p>
            <a:pPr>
              <a:defRPr/>
            </a:pP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GIS</a:t>
            </a:r>
            <a:r>
              <a:rPr lang="en-US" sz="1200" baseline="0" dirty="0"/>
              <a:t> average monthly payment, October 2018: $586.04=$699,800,000 / 1,194,113  (average monthly payment=amount paid/number of benefits).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r>
              <a:rPr lang="en-CA" altLang="en-US" sz="1200" b="0" dirty="0"/>
              <a:t>Starting in 2019, the Canada Pension Plan (CPP) and Quebec Pension Plan (QPP) are being gradually enhanced. This is designed to result in higher benefits in your retirement years as a result of higher annual contributions being paid.</a:t>
            </a:r>
          </a:p>
          <a:p>
            <a:endParaRPr lang="en-CA" altLang="en-US" sz="1200" b="1" dirty="0"/>
          </a:p>
          <a:p>
            <a:r>
              <a:rPr lang="en-CA" altLang="en-US" sz="1200" b="1" dirty="0"/>
              <a:t>Phase</a:t>
            </a:r>
            <a:r>
              <a:rPr lang="en-CA" altLang="en-US" sz="1200" b="1" baseline="0" dirty="0"/>
              <a:t> 1</a:t>
            </a:r>
          </a:p>
          <a:p>
            <a:endParaRPr lang="en-CA" altLang="en-US" sz="1200" b="1" dirty="0"/>
          </a:p>
          <a:p>
            <a:r>
              <a:rPr lang="en-CA" altLang="en-US" sz="1200" b="1" dirty="0"/>
              <a:t>CPP </a:t>
            </a:r>
            <a:r>
              <a:rPr lang="en-CA" altLang="en-US" sz="1200" b="0" dirty="0"/>
              <a:t>(https://www.canada.ca/en/services/benefits/publicpensions/cpp.html)</a:t>
            </a:r>
          </a:p>
          <a:p>
            <a:r>
              <a:rPr lang="en-CA" sz="1200" dirty="0"/>
              <a:t>From 2003 to 2018, employees contributed 4.95% on their earnings to the CPP. Employers made an equal contribution. From 2019 to 2023, the contribution rate for employees will gradually grow, culminating in an increase of one percentage point (from 4.95% to 5.95%) on earnings between $3,500 and the year's  maximum pensionable earnings limit($57400 increased from $55900). Employers will pay the same increase in contributions as their employees.</a:t>
            </a:r>
          </a:p>
          <a:p>
            <a:r>
              <a:rPr lang="en-CA" sz="1200" dirty="0"/>
              <a:t>2018:</a:t>
            </a:r>
            <a:r>
              <a:rPr lang="en-CA" sz="1200" baseline="0" dirty="0"/>
              <a:t> </a:t>
            </a:r>
            <a:r>
              <a:rPr lang="en-CA" sz="1200" dirty="0"/>
              <a:t> 4.95% </a:t>
            </a:r>
          </a:p>
          <a:p>
            <a:r>
              <a:rPr lang="en-CA" sz="1200" dirty="0"/>
              <a:t>2019:  5.10%</a:t>
            </a:r>
          </a:p>
          <a:p>
            <a:r>
              <a:rPr lang="en-CA" sz="1200" dirty="0"/>
              <a:t>2020:  5.25%</a:t>
            </a:r>
          </a:p>
          <a:p>
            <a:r>
              <a:rPr lang="en-CA" sz="1200" dirty="0"/>
              <a:t>2021:  5.45%</a:t>
            </a:r>
          </a:p>
          <a:p>
            <a:r>
              <a:rPr lang="en-CA" sz="1200" dirty="0"/>
              <a:t>2022:  5.70%</a:t>
            </a:r>
          </a:p>
          <a:p>
            <a:r>
              <a:rPr lang="en-CA" sz="1200" dirty="0"/>
              <a:t>2023:</a:t>
            </a:r>
            <a:r>
              <a:rPr lang="en-CA" sz="1200" baseline="0" dirty="0"/>
              <a:t>  </a:t>
            </a:r>
            <a:r>
              <a:rPr lang="en-CA" sz="1200" dirty="0"/>
              <a:t>5.95%</a:t>
            </a:r>
          </a:p>
          <a:p>
            <a:endParaRPr lang="en-CA" sz="1200" b="1" dirty="0"/>
          </a:p>
          <a:p>
            <a:r>
              <a:rPr lang="en-CA" sz="1200" b="1" dirty="0"/>
              <a:t>QPP</a:t>
            </a:r>
          </a:p>
          <a:p>
            <a:r>
              <a:rPr lang="en-CA" sz="1200" b="0" i="0" kern="1200" dirty="0">
                <a:solidFill>
                  <a:schemeClr val="tx1"/>
                </a:solidFill>
                <a:effectLst/>
                <a:latin typeface="+mn-lt"/>
                <a:ea typeface="+mn-ea"/>
                <a:cs typeface="+mn-cs"/>
              </a:rPr>
              <a:t>https://www.canada.ca/en/revenue-agency/services/tax/businesses/topics/payroll/payroll-deductions-contributions/canada-pension-plan-cpp.html</a:t>
            </a:r>
          </a:p>
          <a:p>
            <a:r>
              <a:rPr lang="en-CA" sz="1200" b="0" i="0" kern="1200" dirty="0">
                <a:solidFill>
                  <a:schemeClr val="tx1"/>
                </a:solidFill>
                <a:effectLst/>
                <a:latin typeface="+mn-lt"/>
                <a:ea typeface="+mn-ea"/>
                <a:cs typeface="+mn-cs"/>
              </a:rPr>
              <a:t>As of January</a:t>
            </a:r>
            <a:r>
              <a:rPr lang="en-CA" sz="1200" b="0" i="0" kern="1200" baseline="0" dirty="0">
                <a:solidFill>
                  <a:schemeClr val="tx1"/>
                </a:solidFill>
                <a:effectLst/>
                <a:latin typeface="+mn-lt"/>
                <a:ea typeface="+mn-ea"/>
                <a:cs typeface="+mn-cs"/>
              </a:rPr>
              <a:t> 1, </a:t>
            </a:r>
            <a:r>
              <a:rPr lang="en-CA" sz="1200" b="0" i="0" kern="1200" dirty="0">
                <a:solidFill>
                  <a:schemeClr val="tx1"/>
                </a:solidFill>
                <a:effectLst/>
                <a:latin typeface="+mn-lt"/>
                <a:ea typeface="+mn-ea"/>
                <a:cs typeface="+mn-cs"/>
              </a:rPr>
              <a:t>2019</a:t>
            </a:r>
            <a:r>
              <a:rPr lang="en-CA" sz="1200" b="0" i="0" kern="1200" baseline="0" dirty="0">
                <a:solidFill>
                  <a:schemeClr val="tx1"/>
                </a:solidFill>
                <a:effectLst/>
                <a:latin typeface="+mn-lt"/>
                <a:ea typeface="+mn-ea"/>
                <a:cs typeface="+mn-cs"/>
              </a:rPr>
              <a:t> </a:t>
            </a:r>
            <a:r>
              <a:rPr lang="en-CA" sz="1200" b="0" i="0" kern="1200" dirty="0">
                <a:solidFill>
                  <a:schemeClr val="tx1"/>
                </a:solidFill>
                <a:effectLst/>
                <a:latin typeface="+mn-lt"/>
                <a:ea typeface="+mn-ea"/>
                <a:cs typeface="+mn-cs"/>
              </a:rPr>
              <a:t>the Québec Pension Plan will be comprised of 2 plans:</a:t>
            </a:r>
          </a:p>
          <a:p>
            <a:r>
              <a:rPr lang="en-CA" sz="1200" b="1" i="0" kern="1200" dirty="0">
                <a:solidFill>
                  <a:schemeClr val="tx1"/>
                </a:solidFill>
                <a:effectLst/>
                <a:latin typeface="+mn-lt"/>
                <a:ea typeface="+mn-ea"/>
                <a:cs typeface="+mn-cs"/>
              </a:rPr>
              <a:t>The base plan</a:t>
            </a:r>
            <a:r>
              <a:rPr lang="en-CA" sz="1200" b="0" i="0" kern="1200" dirty="0">
                <a:solidFill>
                  <a:schemeClr val="tx1"/>
                </a:solidFill>
                <a:effectLst/>
                <a:latin typeface="+mn-lt"/>
                <a:ea typeface="+mn-ea"/>
                <a:cs typeface="+mn-cs"/>
              </a:rPr>
              <a:t> (the current plan) where employees and employers each contribute 5.4% for the portion of earnings between $3,500 (the basic exemption) and the maximum pensionable earnings (MPE).</a:t>
            </a:r>
          </a:p>
          <a:p>
            <a:r>
              <a:rPr lang="en-CA" sz="1200" b="1" i="0" kern="1200" dirty="0">
                <a:solidFill>
                  <a:schemeClr val="tx1"/>
                </a:solidFill>
                <a:effectLst/>
                <a:latin typeface="+mn-lt"/>
                <a:ea typeface="+mn-ea"/>
                <a:cs typeface="+mn-cs"/>
              </a:rPr>
              <a:t>The additional plan</a:t>
            </a:r>
            <a:r>
              <a:rPr lang="en-CA" sz="1200" b="0" i="0" kern="1200" dirty="0">
                <a:solidFill>
                  <a:schemeClr val="tx1"/>
                </a:solidFill>
                <a:effectLst/>
                <a:latin typeface="+mn-lt"/>
                <a:ea typeface="+mn-ea"/>
                <a:cs typeface="+mn-cs"/>
              </a:rPr>
              <a:t>, where additional contributions are paid by the employees and the employers according to a rate that will see a gradual increase from 2019 to 2023. </a:t>
            </a:r>
          </a:p>
          <a:p>
            <a:r>
              <a:rPr lang="en-CA" sz="1200" b="0" i="0" kern="1200" dirty="0">
                <a:solidFill>
                  <a:schemeClr val="tx1"/>
                </a:solidFill>
                <a:effectLst/>
                <a:latin typeface="+mn-lt"/>
                <a:ea typeface="+mn-ea"/>
                <a:cs typeface="+mn-cs"/>
              </a:rPr>
              <a:t>Quebec employers deduct the Quebec Pension Plan (QPP) contributions instead of CPP contributions.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As a result of Quebec Pension Plan (QPP) enhancements the QPP contribution rates for employers and employees will be 5.55% starting on January 1, 2019 (on earnings between $3,500 and the year's maximum pensionable earnings limit.)</a:t>
            </a:r>
          </a:p>
          <a:p>
            <a:r>
              <a:rPr lang="en-CA" sz="1200" b="0" i="0" kern="1200" dirty="0">
                <a:solidFill>
                  <a:schemeClr val="tx1"/>
                </a:solidFill>
                <a:effectLst/>
                <a:latin typeface="+mn-lt"/>
                <a:ea typeface="+mn-ea"/>
                <a:cs typeface="+mn-cs"/>
              </a:rPr>
              <a:t>2018:  5.40%</a:t>
            </a:r>
          </a:p>
          <a:p>
            <a:r>
              <a:rPr lang="en-CA" sz="1200" b="0" i="0" kern="1200" dirty="0">
                <a:solidFill>
                  <a:schemeClr val="tx1"/>
                </a:solidFill>
                <a:effectLst/>
                <a:latin typeface="+mn-lt"/>
                <a:ea typeface="+mn-ea"/>
                <a:cs typeface="+mn-cs"/>
              </a:rPr>
              <a:t>2019:  5.55%      </a:t>
            </a:r>
          </a:p>
          <a:p>
            <a:r>
              <a:rPr lang="en-CA" sz="1200" b="0" i="0" kern="1200" dirty="0">
                <a:solidFill>
                  <a:schemeClr val="tx1"/>
                </a:solidFill>
                <a:effectLst/>
                <a:latin typeface="+mn-lt"/>
                <a:ea typeface="+mn-ea"/>
                <a:cs typeface="+mn-cs"/>
              </a:rPr>
              <a:t>2020:  5.70%</a:t>
            </a:r>
          </a:p>
          <a:p>
            <a:r>
              <a:rPr lang="en-CA" sz="1200" b="0" i="0" kern="1200" dirty="0">
                <a:solidFill>
                  <a:schemeClr val="tx1"/>
                </a:solidFill>
                <a:effectLst/>
                <a:latin typeface="+mn-lt"/>
                <a:ea typeface="+mn-ea"/>
                <a:cs typeface="+mn-cs"/>
              </a:rPr>
              <a:t>2021:  5.90%</a:t>
            </a:r>
          </a:p>
          <a:p>
            <a:r>
              <a:rPr lang="en-CA" sz="1200" b="0" i="0" kern="1200" dirty="0">
                <a:solidFill>
                  <a:schemeClr val="tx1"/>
                </a:solidFill>
                <a:effectLst/>
                <a:latin typeface="+mn-lt"/>
                <a:ea typeface="+mn-ea"/>
                <a:cs typeface="+mn-cs"/>
              </a:rPr>
              <a:t>2022:  6.15%</a:t>
            </a:r>
          </a:p>
          <a:p>
            <a:r>
              <a:rPr lang="en-CA" sz="1200" b="0" i="0" kern="1200" dirty="0">
                <a:solidFill>
                  <a:schemeClr val="tx1"/>
                </a:solidFill>
                <a:effectLst/>
                <a:latin typeface="+mn-lt"/>
                <a:ea typeface="+mn-ea"/>
                <a:cs typeface="+mn-cs"/>
              </a:rPr>
              <a:t>2023:  6.40%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endParaRPr lang="en-US" dirty="0"/>
          </a:p>
          <a:p>
            <a:endParaRPr lang="en-CA" sz="1200" b="0" i="0" u="none" strike="noStrike" kern="1200" baseline="0" dirty="0">
              <a:solidFill>
                <a:schemeClr val="tx1"/>
              </a:solidFill>
              <a:latin typeface="+mn-lt"/>
              <a:ea typeface="+mn-ea"/>
              <a:cs typeface="+mn-cs"/>
            </a:endParaRPr>
          </a:p>
          <a:p>
            <a:endParaRPr lang="en-CA" sz="1200" b="0" i="0" u="none" strike="noStrike" kern="1200" baseline="0" dirty="0">
              <a:solidFill>
                <a:schemeClr val="tx1"/>
              </a:solidFill>
              <a:latin typeface="+mn-lt"/>
              <a:ea typeface="+mn-ea"/>
              <a:cs typeface="+mn-cs"/>
            </a:endParaRPr>
          </a:p>
          <a:p>
            <a:endParaRPr lang="en-CA" dirty="0"/>
          </a:p>
        </p:txBody>
      </p:sp>
      <p:sp>
        <p:nvSpPr>
          <p:cNvPr id="4" name="Slide Number Placeholder 3"/>
          <p:cNvSpPr>
            <a:spLocks noGrp="1"/>
          </p:cNvSpPr>
          <p:nvPr>
            <p:ph type="sldNum" sz="quarter" idx="5"/>
          </p:nvPr>
        </p:nvSpPr>
        <p:spPr/>
        <p:txBody>
          <a:bodyPr/>
          <a:lstStyle/>
          <a:p>
            <a:fld id="{A315D559-850A-4317-B89F-4349BB0A4515}" type="slidenum">
              <a:rPr lang="en-CA" smtClean="0"/>
              <a:t>12</a:t>
            </a:fld>
            <a:endParaRPr lang="en-CA"/>
          </a:p>
        </p:txBody>
      </p:sp>
    </p:spTree>
    <p:extLst>
      <p:ext uri="{BB962C8B-B14F-4D97-AF65-F5344CB8AC3E}">
        <p14:creationId xmlns:p14="http://schemas.microsoft.com/office/powerpoint/2010/main" val="3842398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If an RESP beneficiary decides not to pursue post-secondary education, you have a few options.</a:t>
            </a:r>
          </a:p>
          <a:p>
            <a:r>
              <a:rPr lang="en-CA" dirty="0">
                <a:hlinkClick r:id="rId3"/>
              </a:rPr>
              <a:t>Options for the RESP</a:t>
            </a:r>
            <a:endParaRPr lang="en-CA" dirty="0"/>
          </a:p>
          <a:p>
            <a:r>
              <a:rPr lang="en-CA" dirty="0"/>
              <a:t>If you have a family plan, some of the government incentives received can be used to fund the education payments to another beneficiary on the plan. </a:t>
            </a:r>
          </a:p>
          <a:p>
            <a:r>
              <a:rPr lang="en-CA" dirty="0"/>
              <a:t>If you have an individual plan, you may be able to name an alternate eligible beneficiary.</a:t>
            </a:r>
          </a:p>
          <a:p>
            <a:r>
              <a:rPr lang="en-CA" dirty="0"/>
              <a:t>If the beneficiary has reached age 21 and the plan is at least 10 years old, you can withdraw the earnings subject to a withholding tax and a 20% penalty tax unless transferred to an RRSP. The amounts withdrawn will be considered taxable income.</a:t>
            </a:r>
          </a:p>
          <a:p>
            <a:endParaRPr lang="en-CA" dirty="0"/>
          </a:p>
          <a:p>
            <a:r>
              <a:rPr lang="en-CA" dirty="0"/>
              <a:t>There are two types of withdrawal scenarios:</a:t>
            </a:r>
          </a:p>
          <a:p>
            <a:r>
              <a:rPr lang="en-CA" dirty="0">
                <a:hlinkClick r:id="rId4"/>
              </a:rPr>
              <a:t>When funds withdrawn are used for education purposes</a:t>
            </a:r>
            <a:endParaRPr lang="en-CA" dirty="0"/>
          </a:p>
          <a:p>
            <a:r>
              <a:rPr lang="en-CA" dirty="0"/>
              <a:t>Once a student is enrolled in a qualifying post-secondary education or training program, the funds within the RESP can be paid out to the student with proof of enrollment. Payments comprised of accumulated income, grants and bonds are called Educational Assistance Payments (EAPs) and the student must claim them as income on their tax return. Contributions can be paid out the beneficiary tax-free.</a:t>
            </a:r>
          </a:p>
          <a:p>
            <a:r>
              <a:rPr lang="en-CA" dirty="0">
                <a:hlinkClick r:id="rId5"/>
              </a:rPr>
              <a:t>When funds withdrawn are not used for education</a:t>
            </a:r>
            <a:endParaRPr lang="en-CA" dirty="0"/>
          </a:p>
          <a:p>
            <a:r>
              <a:rPr lang="en-CA" dirty="0"/>
              <a:t>In this case, you can withdraw the initial contribution with no tax consequence since it was made with after-tax dollars. However, any CESG remaining in the plan must be repaid, to a maximum amount equal to 20% of the withdrawal.</a:t>
            </a:r>
          </a:p>
          <a:p>
            <a:endParaRPr lang="en-CA" dirty="0"/>
          </a:p>
          <a:p>
            <a:endParaRPr lang="en-CA" dirty="0"/>
          </a:p>
        </p:txBody>
      </p:sp>
      <p:sp>
        <p:nvSpPr>
          <p:cNvPr id="4" name="Slide Number Placeholder 3"/>
          <p:cNvSpPr>
            <a:spLocks noGrp="1"/>
          </p:cNvSpPr>
          <p:nvPr>
            <p:ph type="sldNum" sz="quarter" idx="5"/>
          </p:nvPr>
        </p:nvSpPr>
        <p:spPr/>
        <p:txBody>
          <a:bodyPr/>
          <a:lstStyle/>
          <a:p>
            <a:fld id="{A315D559-850A-4317-B89F-4349BB0A4515}" type="slidenum">
              <a:rPr lang="en-CA" smtClean="0"/>
              <a:t>13</a:t>
            </a:fld>
            <a:endParaRPr lang="en-CA"/>
          </a:p>
        </p:txBody>
      </p:sp>
    </p:spTree>
    <p:extLst>
      <p:ext uri="{BB962C8B-B14F-4D97-AF65-F5344CB8AC3E}">
        <p14:creationId xmlns:p14="http://schemas.microsoft.com/office/powerpoint/2010/main" val="2232820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Canada Disability Savings Grant (CDSG)</a:t>
            </a:r>
          </a:p>
          <a:p>
            <a:r>
              <a:rPr lang="en-CA" dirty="0"/>
              <a:t>The CDSG is an incentive that the Government contributes to an RDSP. Personal contributions attract government matching, and family income determines the rate at which contributions are matched. The CDSG provides matching contributions of up to $3,500 annually until December 31 of the year the beneficiary turns 49 (up to a $70,000 lifetime limit). </a:t>
            </a:r>
          </a:p>
          <a:p>
            <a:r>
              <a:rPr lang="en-CA" dirty="0"/>
              <a:t>Canada Disability Savings Grant (CDSG) : </a:t>
            </a:r>
            <a:r>
              <a:rPr lang="en-CA" dirty="0" err="1"/>
              <a:t>Table</a:t>
            </a:r>
            <a:r>
              <a:rPr lang="en-CA" dirty="0" err="1">
                <a:hlinkClick r:id="rId3"/>
              </a:rPr>
              <a:t>Previous</a:t>
            </a:r>
            <a:r>
              <a:rPr lang="en-CA" dirty="0">
                <a:hlinkClick r:id="rId3"/>
              </a:rPr>
              <a:t> </a:t>
            </a:r>
            <a:r>
              <a:rPr lang="en-CA" dirty="0" err="1">
                <a:hlinkClick r:id="rId3"/>
              </a:rPr>
              <a:t>columnNext</a:t>
            </a:r>
            <a:r>
              <a:rPr lang="en-CA" dirty="0">
                <a:hlinkClick r:id="rId3"/>
              </a:rPr>
              <a:t> column</a:t>
            </a:r>
            <a:endParaRPr lang="en-CA" dirty="0"/>
          </a:p>
          <a:p>
            <a:r>
              <a:rPr lang="en-CA" dirty="0"/>
              <a:t>Family Net Income</a:t>
            </a:r>
            <a:r>
              <a:rPr lang="en-CA" baseline="30000" dirty="0"/>
              <a:t>1</a:t>
            </a:r>
            <a:r>
              <a:rPr lang="en-CA" dirty="0"/>
              <a:t>ContributionsGrantAnnual </a:t>
            </a:r>
            <a:r>
              <a:rPr lang="en-CA" dirty="0" err="1"/>
              <a:t>MaximumLifetime</a:t>
            </a:r>
            <a:r>
              <a:rPr lang="en-CA" dirty="0"/>
              <a:t> Limit</a:t>
            </a:r>
            <a:r>
              <a:rPr lang="en-CA" dirty="0">
                <a:effectLst/>
              </a:rPr>
              <a:t>$95,259 or </a:t>
            </a:r>
            <a:r>
              <a:rPr lang="en-CA" dirty="0" err="1">
                <a:effectLst/>
              </a:rPr>
              <a:t>less</a:t>
            </a:r>
            <a:r>
              <a:rPr lang="en-CA" dirty="0" err="1"/>
              <a:t>On</a:t>
            </a:r>
            <a:r>
              <a:rPr lang="en-CA" dirty="0"/>
              <a:t> the first $500$3 for every $1 contributed$1,500$70,000On the next $1,000$2 for every $1 contributed$2,000$70,000</a:t>
            </a:r>
            <a:r>
              <a:rPr lang="en-CA" dirty="0">
                <a:effectLst/>
              </a:rPr>
              <a:t>Greater than $95,259 (or no income tax return)</a:t>
            </a:r>
            <a:r>
              <a:rPr lang="en-CA" dirty="0"/>
              <a:t>On the first $1,000$1 for every $1 contributed$1,000$70,0001) </a:t>
            </a:r>
          </a:p>
          <a:p>
            <a:r>
              <a:rPr lang="en-CA" dirty="0"/>
              <a:t>Family net income is based on the income of the parents until December 31 of the year the beneficiary reaches age 18 and on the family net income of the beneficiary (and their spouse or common-law partner) beginning the year the beneficiary reaches age 19. </a:t>
            </a:r>
            <a:br>
              <a:rPr lang="en-CA" dirty="0"/>
            </a:br>
            <a:r>
              <a:rPr lang="en-CA" dirty="0"/>
              <a:t>Income amounts shown are for 2019 based on income tax returns filed for the 2017 tax year. Family income from 2 years prior is used for assessing a potential bond or grant. This means that beneficiaries will have to file tax returns beginning the year they reach age 17 if they wish to receive the maximum grant and bond in the year they reach age 19. </a:t>
            </a:r>
          </a:p>
          <a:p>
            <a:r>
              <a:rPr lang="en-CA" b="1" dirty="0"/>
              <a:t>Canada Disability Savings Bond (CDSB)</a:t>
            </a:r>
          </a:p>
          <a:p>
            <a:r>
              <a:rPr lang="en-CA" dirty="0"/>
              <a:t>Regardless of whether RDSP contributions are made, lower income families may qualify for the CDSB. The bond can be paid into an RDSP up until December 31 of the year in which the beneficiary turns 49 (up to a $20,000 lifetime limit.)</a:t>
            </a:r>
          </a:p>
          <a:p>
            <a:r>
              <a:rPr lang="en-CA" dirty="0"/>
              <a:t>Canada Disability Savings Grant (CDSG) : </a:t>
            </a:r>
            <a:r>
              <a:rPr lang="en-CA" dirty="0" err="1"/>
              <a:t>Table</a:t>
            </a:r>
            <a:r>
              <a:rPr lang="en-CA" dirty="0" err="1">
                <a:hlinkClick r:id="rId3"/>
              </a:rPr>
              <a:t>Previous</a:t>
            </a:r>
            <a:r>
              <a:rPr lang="en-CA" dirty="0">
                <a:hlinkClick r:id="rId3"/>
              </a:rPr>
              <a:t> </a:t>
            </a:r>
            <a:r>
              <a:rPr lang="en-CA" dirty="0" err="1">
                <a:hlinkClick r:id="rId3"/>
              </a:rPr>
              <a:t>columnNext</a:t>
            </a:r>
            <a:r>
              <a:rPr lang="en-CA" dirty="0">
                <a:hlinkClick r:id="rId3"/>
              </a:rPr>
              <a:t> column</a:t>
            </a:r>
            <a:endParaRPr lang="en-CA" dirty="0"/>
          </a:p>
          <a:p>
            <a:r>
              <a:rPr lang="en-CA" dirty="0"/>
              <a:t>Family Net Income</a:t>
            </a:r>
            <a:r>
              <a:rPr lang="en-CA" baseline="30000" dirty="0"/>
              <a:t>1</a:t>
            </a:r>
            <a:r>
              <a:rPr lang="en-CA" dirty="0"/>
              <a:t>Annual Bond </a:t>
            </a:r>
            <a:r>
              <a:rPr lang="en-CA" dirty="0" err="1"/>
              <a:t>AmountLifetime</a:t>
            </a:r>
            <a:r>
              <a:rPr lang="en-CA" dirty="0"/>
              <a:t> Limit$31,120 or less$1,000$20,000Between $31,120 and $47,630$1,000 is reduced on a prorated basis $20,000More than $47,630 (or no income tax return)No bond is </a:t>
            </a:r>
            <a:r>
              <a:rPr lang="en-CA" dirty="0" err="1"/>
              <a:t>paidN</a:t>
            </a:r>
            <a:r>
              <a:rPr lang="en-CA" dirty="0"/>
              <a:t>/A1) </a:t>
            </a:r>
          </a:p>
          <a:p>
            <a:r>
              <a:rPr lang="en-CA" dirty="0"/>
              <a:t>Family net income is based on the income of the parents until December 31 of the year the beneficiary reaches age 18 and on the family net income of the beneficiary (and their spouse or common-law partner) beginning the year the beneficiary reaches age 19. </a:t>
            </a:r>
            <a:br>
              <a:rPr lang="en-CA" dirty="0"/>
            </a:br>
            <a:r>
              <a:rPr lang="en-CA" dirty="0"/>
              <a:t>Income amounts shown are for 2019 based on income tax returns filed for the 2017 tax year. Family income from 2 years prior is used for assessing a potential bond or grant. This means that beneficiaries will have to file tax returns beginning the year they reach age 17 if they wish to receive the maximum grant and bond in the year they reach age 19. </a:t>
            </a:r>
          </a:p>
          <a:p>
            <a:endParaRPr lang="en-CA" dirty="0"/>
          </a:p>
          <a:p>
            <a:r>
              <a:rPr lang="en-CA" dirty="0"/>
              <a:t>RDSP withdrawals, called Disability Assistance Payments (DAPs), can be made to the beneficiary at any time and for any purpose. However, the beneficiary must start receiving regular payments, called Lifetime Disability Assistance Payments (LDAPs) by the end of the year they turn 60. Once LDAPs start, they will continue for the life of the beneficiary.</a:t>
            </a:r>
          </a:p>
          <a:p>
            <a:r>
              <a:rPr lang="en-CA" dirty="0" err="1">
                <a:hlinkClick r:id="rId4"/>
              </a:rPr>
              <a:t>Withdrawals</a:t>
            </a:r>
            <a:r>
              <a:rPr lang="en-CA" dirty="0" err="1"/>
              <a:t>RDSP</a:t>
            </a:r>
            <a:r>
              <a:rPr lang="en-CA" dirty="0"/>
              <a:t> withdrawals, called Disability Assistance Payments (DAPs), can be made to the beneficiary at any time and for any purpose. However, the beneficiary must start receiving regular payments, called Lifetime Disability Assistance Payments (LDAPs) by the end of the year they turn 60. Once LDAPs start, they will continue for the life of the beneficiary.</a:t>
            </a:r>
          </a:p>
          <a:p>
            <a:r>
              <a:rPr lang="en-CA" dirty="0">
                <a:hlinkClick r:id="rId5"/>
              </a:rPr>
              <a:t>Other rules</a:t>
            </a:r>
            <a:endParaRPr lang="en-CA" dirty="0"/>
          </a:p>
          <a:p>
            <a:r>
              <a:rPr lang="en-CA" dirty="0"/>
              <a:t>If the plan holds money from the CDSG or CDSB, there are other rules that can impact withdrawals:</a:t>
            </a:r>
          </a:p>
          <a:p>
            <a:r>
              <a:rPr lang="en-CA" dirty="0"/>
              <a:t>For each $1 withdrawn, $3 of any CDSG or CDSB paid into the plan in the 10 years prior to the withdrawal must be repaid, up to a specified maximum.</a:t>
            </a:r>
          </a:p>
          <a:p>
            <a:r>
              <a:rPr lang="en-CA" dirty="0"/>
              <a:t>If the majority of the funds in the RDSP are from the CDSG or CDSB, then there are limits on what can be withdrawn in a year. </a:t>
            </a:r>
          </a:p>
          <a:p>
            <a:endParaRPr lang="en-CA" dirty="0"/>
          </a:p>
        </p:txBody>
      </p:sp>
      <p:sp>
        <p:nvSpPr>
          <p:cNvPr id="4" name="Slide Number Placeholder 3"/>
          <p:cNvSpPr>
            <a:spLocks noGrp="1"/>
          </p:cNvSpPr>
          <p:nvPr>
            <p:ph type="sldNum" sz="quarter" idx="5"/>
          </p:nvPr>
        </p:nvSpPr>
        <p:spPr/>
        <p:txBody>
          <a:bodyPr/>
          <a:lstStyle/>
          <a:p>
            <a:fld id="{A315D559-850A-4317-B89F-4349BB0A4515}" type="slidenum">
              <a:rPr lang="en-CA" smtClean="0"/>
              <a:t>14</a:t>
            </a:fld>
            <a:endParaRPr lang="en-CA"/>
          </a:p>
        </p:txBody>
      </p:sp>
    </p:spTree>
    <p:extLst>
      <p:ext uri="{BB962C8B-B14F-4D97-AF65-F5344CB8AC3E}">
        <p14:creationId xmlns:p14="http://schemas.microsoft.com/office/powerpoint/2010/main" val="3104723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46143D1-1DF4-4542-AAD0-07F5E1E99F91}"/>
              </a:ext>
            </a:extLst>
          </p:cNvPr>
          <p:cNvSpPr>
            <a:spLocks noGrp="1"/>
          </p:cNvSpPr>
          <p:nvPr>
            <p:ph type="body" idx="1"/>
          </p:nvPr>
        </p:nvSpPr>
        <p:spPr/>
        <p:txBody>
          <a:bodyPr/>
          <a:lstStyle/>
          <a:p>
            <a:endParaRPr lang="en-CA"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CA1BC-445A-42BD-BB24-C487744CE0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B4EBE109-1C39-4D09-9014-FDD497DE71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B2849209-684F-4470-B9AB-81273A404C36}"/>
              </a:ext>
            </a:extLst>
          </p:cNvPr>
          <p:cNvSpPr>
            <a:spLocks noGrp="1"/>
          </p:cNvSpPr>
          <p:nvPr>
            <p:ph type="dt" sz="half" idx="10"/>
          </p:nvPr>
        </p:nvSpPr>
        <p:spPr/>
        <p:txBody>
          <a:bodyPr/>
          <a:lstStyle/>
          <a:p>
            <a:fld id="{689152CB-D60C-4C4C-A80D-8A982E2456B9}" type="datetimeFigureOut">
              <a:rPr lang="en-CA" smtClean="0"/>
              <a:t>2020-04-19</a:t>
            </a:fld>
            <a:endParaRPr lang="en-CA"/>
          </a:p>
        </p:txBody>
      </p:sp>
      <p:sp>
        <p:nvSpPr>
          <p:cNvPr id="5" name="Footer Placeholder 4">
            <a:extLst>
              <a:ext uri="{FF2B5EF4-FFF2-40B4-BE49-F238E27FC236}">
                <a16:creationId xmlns:a16="http://schemas.microsoft.com/office/drawing/2014/main" id="{3A0E0F64-4D87-41BA-B3EC-237B152AA2E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5A468E5-B2AC-4B75-9409-0F29B4BB0FE3}"/>
              </a:ext>
            </a:extLst>
          </p:cNvPr>
          <p:cNvSpPr>
            <a:spLocks noGrp="1"/>
          </p:cNvSpPr>
          <p:nvPr>
            <p:ph type="sldNum" sz="quarter" idx="12"/>
          </p:nvPr>
        </p:nvSpPr>
        <p:spPr/>
        <p:txBody>
          <a:bodyPr/>
          <a:lstStyle/>
          <a:p>
            <a:fld id="{5D3E9FB6-528B-44D2-852C-FE52A29A660F}" type="slidenum">
              <a:rPr lang="en-CA" smtClean="0"/>
              <a:t>‹#›</a:t>
            </a:fld>
            <a:endParaRPr lang="en-CA"/>
          </a:p>
        </p:txBody>
      </p:sp>
    </p:spTree>
    <p:extLst>
      <p:ext uri="{BB962C8B-B14F-4D97-AF65-F5344CB8AC3E}">
        <p14:creationId xmlns:p14="http://schemas.microsoft.com/office/powerpoint/2010/main" val="773538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56014-0DEB-484B-A281-3D7A7DD0282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8BF029F-C3B6-44F8-935B-FB09BBE7012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CC9E890-7F68-42BA-B4A6-F27F16CB73FB}"/>
              </a:ext>
            </a:extLst>
          </p:cNvPr>
          <p:cNvSpPr>
            <a:spLocks noGrp="1"/>
          </p:cNvSpPr>
          <p:nvPr>
            <p:ph type="dt" sz="half" idx="10"/>
          </p:nvPr>
        </p:nvSpPr>
        <p:spPr/>
        <p:txBody>
          <a:bodyPr/>
          <a:lstStyle/>
          <a:p>
            <a:fld id="{689152CB-D60C-4C4C-A80D-8A982E2456B9}" type="datetimeFigureOut">
              <a:rPr lang="en-CA" smtClean="0"/>
              <a:t>2020-04-19</a:t>
            </a:fld>
            <a:endParaRPr lang="en-CA"/>
          </a:p>
        </p:txBody>
      </p:sp>
      <p:sp>
        <p:nvSpPr>
          <p:cNvPr id="5" name="Footer Placeholder 4">
            <a:extLst>
              <a:ext uri="{FF2B5EF4-FFF2-40B4-BE49-F238E27FC236}">
                <a16:creationId xmlns:a16="http://schemas.microsoft.com/office/drawing/2014/main" id="{ED0FD81E-44F9-4CC3-A43A-2A09622489A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9B15E4B-9227-444D-878A-7CE5EEDD3153}"/>
              </a:ext>
            </a:extLst>
          </p:cNvPr>
          <p:cNvSpPr>
            <a:spLocks noGrp="1"/>
          </p:cNvSpPr>
          <p:nvPr>
            <p:ph type="sldNum" sz="quarter" idx="12"/>
          </p:nvPr>
        </p:nvSpPr>
        <p:spPr/>
        <p:txBody>
          <a:bodyPr/>
          <a:lstStyle/>
          <a:p>
            <a:fld id="{5D3E9FB6-528B-44D2-852C-FE52A29A660F}" type="slidenum">
              <a:rPr lang="en-CA" smtClean="0"/>
              <a:t>‹#›</a:t>
            </a:fld>
            <a:endParaRPr lang="en-CA"/>
          </a:p>
        </p:txBody>
      </p:sp>
    </p:spTree>
    <p:extLst>
      <p:ext uri="{BB962C8B-B14F-4D97-AF65-F5344CB8AC3E}">
        <p14:creationId xmlns:p14="http://schemas.microsoft.com/office/powerpoint/2010/main" val="1329520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0D43E-24E9-477C-8414-7435DDF151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AADE59D1-68ED-4F55-943C-DEBCB7EF20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5882008-E383-4AB1-9895-5E561DAE78E7}"/>
              </a:ext>
            </a:extLst>
          </p:cNvPr>
          <p:cNvSpPr>
            <a:spLocks noGrp="1"/>
          </p:cNvSpPr>
          <p:nvPr>
            <p:ph type="dt" sz="half" idx="10"/>
          </p:nvPr>
        </p:nvSpPr>
        <p:spPr/>
        <p:txBody>
          <a:bodyPr/>
          <a:lstStyle/>
          <a:p>
            <a:fld id="{689152CB-D60C-4C4C-A80D-8A982E2456B9}" type="datetimeFigureOut">
              <a:rPr lang="en-CA" smtClean="0"/>
              <a:t>2020-04-19</a:t>
            </a:fld>
            <a:endParaRPr lang="en-CA"/>
          </a:p>
        </p:txBody>
      </p:sp>
      <p:sp>
        <p:nvSpPr>
          <p:cNvPr id="5" name="Footer Placeholder 4">
            <a:extLst>
              <a:ext uri="{FF2B5EF4-FFF2-40B4-BE49-F238E27FC236}">
                <a16:creationId xmlns:a16="http://schemas.microsoft.com/office/drawing/2014/main" id="{8910008B-CB6A-4DDE-89A6-ECB9447250F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D532466-B012-4324-B500-3957F6DCB9CD}"/>
              </a:ext>
            </a:extLst>
          </p:cNvPr>
          <p:cNvSpPr>
            <a:spLocks noGrp="1"/>
          </p:cNvSpPr>
          <p:nvPr>
            <p:ph type="sldNum" sz="quarter" idx="12"/>
          </p:nvPr>
        </p:nvSpPr>
        <p:spPr/>
        <p:txBody>
          <a:bodyPr/>
          <a:lstStyle/>
          <a:p>
            <a:fld id="{5D3E9FB6-528B-44D2-852C-FE52A29A660F}" type="slidenum">
              <a:rPr lang="en-CA" smtClean="0"/>
              <a:t>‹#›</a:t>
            </a:fld>
            <a:endParaRPr lang="en-CA"/>
          </a:p>
        </p:txBody>
      </p:sp>
    </p:spTree>
    <p:extLst>
      <p:ext uri="{BB962C8B-B14F-4D97-AF65-F5344CB8AC3E}">
        <p14:creationId xmlns:p14="http://schemas.microsoft.com/office/powerpoint/2010/main" val="740887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6A974-7C4C-4D3D-9448-3D249EC950D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B77ED47F-0068-4178-BB44-DAA4CBFF2F7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E15128E-6EC4-46C6-A9A4-6DB022D9B1C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F88A19D8-8049-4219-BC10-D3F515427BDE}"/>
              </a:ext>
            </a:extLst>
          </p:cNvPr>
          <p:cNvSpPr>
            <a:spLocks noGrp="1"/>
          </p:cNvSpPr>
          <p:nvPr>
            <p:ph type="dt" sz="half" idx="10"/>
          </p:nvPr>
        </p:nvSpPr>
        <p:spPr/>
        <p:txBody>
          <a:bodyPr/>
          <a:lstStyle/>
          <a:p>
            <a:fld id="{689152CB-D60C-4C4C-A80D-8A982E2456B9}" type="datetimeFigureOut">
              <a:rPr lang="en-CA" smtClean="0"/>
              <a:t>2020-04-19</a:t>
            </a:fld>
            <a:endParaRPr lang="en-CA"/>
          </a:p>
        </p:txBody>
      </p:sp>
      <p:sp>
        <p:nvSpPr>
          <p:cNvPr id="6" name="Footer Placeholder 5">
            <a:extLst>
              <a:ext uri="{FF2B5EF4-FFF2-40B4-BE49-F238E27FC236}">
                <a16:creationId xmlns:a16="http://schemas.microsoft.com/office/drawing/2014/main" id="{895AD219-7695-4328-ADA6-BBDC3C8C153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6880E83-ED93-4FBB-A520-005963A6E79A}"/>
              </a:ext>
            </a:extLst>
          </p:cNvPr>
          <p:cNvSpPr>
            <a:spLocks noGrp="1"/>
          </p:cNvSpPr>
          <p:nvPr>
            <p:ph type="sldNum" sz="quarter" idx="12"/>
          </p:nvPr>
        </p:nvSpPr>
        <p:spPr/>
        <p:txBody>
          <a:bodyPr/>
          <a:lstStyle/>
          <a:p>
            <a:fld id="{5D3E9FB6-528B-44D2-852C-FE52A29A660F}" type="slidenum">
              <a:rPr lang="en-CA" smtClean="0"/>
              <a:t>‹#›</a:t>
            </a:fld>
            <a:endParaRPr lang="en-CA"/>
          </a:p>
        </p:txBody>
      </p:sp>
    </p:spTree>
    <p:extLst>
      <p:ext uri="{BB962C8B-B14F-4D97-AF65-F5344CB8AC3E}">
        <p14:creationId xmlns:p14="http://schemas.microsoft.com/office/powerpoint/2010/main" val="2590577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9031C-B72D-4F5C-9E2F-0F01283412E6}"/>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2923DCDF-087B-45DC-B255-7C6934E69F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6B4F46C-61CA-4AAE-9E97-F3E2D6650FD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C7E0BAA4-18D7-4584-B298-0C62CBC62A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8EF9B5B-6CD2-411B-BD50-08E203CE20C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20A2F424-164E-425C-8601-739F3894F1F1}"/>
              </a:ext>
            </a:extLst>
          </p:cNvPr>
          <p:cNvSpPr>
            <a:spLocks noGrp="1"/>
          </p:cNvSpPr>
          <p:nvPr>
            <p:ph type="dt" sz="half" idx="10"/>
          </p:nvPr>
        </p:nvSpPr>
        <p:spPr/>
        <p:txBody>
          <a:bodyPr/>
          <a:lstStyle/>
          <a:p>
            <a:fld id="{689152CB-D60C-4C4C-A80D-8A982E2456B9}" type="datetimeFigureOut">
              <a:rPr lang="en-CA" smtClean="0"/>
              <a:t>2020-04-19</a:t>
            </a:fld>
            <a:endParaRPr lang="en-CA"/>
          </a:p>
        </p:txBody>
      </p:sp>
      <p:sp>
        <p:nvSpPr>
          <p:cNvPr id="8" name="Footer Placeholder 7">
            <a:extLst>
              <a:ext uri="{FF2B5EF4-FFF2-40B4-BE49-F238E27FC236}">
                <a16:creationId xmlns:a16="http://schemas.microsoft.com/office/drawing/2014/main" id="{F177A89E-DBAF-452B-B707-E1AD6D6B6DD0}"/>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A1838950-9A62-4CDE-9068-A868EADC5F8D}"/>
              </a:ext>
            </a:extLst>
          </p:cNvPr>
          <p:cNvSpPr>
            <a:spLocks noGrp="1"/>
          </p:cNvSpPr>
          <p:nvPr>
            <p:ph type="sldNum" sz="quarter" idx="12"/>
          </p:nvPr>
        </p:nvSpPr>
        <p:spPr/>
        <p:txBody>
          <a:bodyPr/>
          <a:lstStyle/>
          <a:p>
            <a:fld id="{5D3E9FB6-528B-44D2-852C-FE52A29A660F}" type="slidenum">
              <a:rPr lang="en-CA" smtClean="0"/>
              <a:t>‹#›</a:t>
            </a:fld>
            <a:endParaRPr lang="en-CA"/>
          </a:p>
        </p:txBody>
      </p:sp>
    </p:spTree>
    <p:extLst>
      <p:ext uri="{BB962C8B-B14F-4D97-AF65-F5344CB8AC3E}">
        <p14:creationId xmlns:p14="http://schemas.microsoft.com/office/powerpoint/2010/main" val="2569478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C38F6-9B6D-4DAB-8CF8-47527CB0EDA8}"/>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0C174E15-0BB0-415A-8D93-BF9956F6E2DC}"/>
              </a:ext>
            </a:extLst>
          </p:cNvPr>
          <p:cNvSpPr>
            <a:spLocks noGrp="1"/>
          </p:cNvSpPr>
          <p:nvPr>
            <p:ph type="dt" sz="half" idx="10"/>
          </p:nvPr>
        </p:nvSpPr>
        <p:spPr/>
        <p:txBody>
          <a:bodyPr/>
          <a:lstStyle/>
          <a:p>
            <a:fld id="{689152CB-D60C-4C4C-A80D-8A982E2456B9}" type="datetimeFigureOut">
              <a:rPr lang="en-CA" smtClean="0"/>
              <a:t>2020-04-19</a:t>
            </a:fld>
            <a:endParaRPr lang="en-CA"/>
          </a:p>
        </p:txBody>
      </p:sp>
      <p:sp>
        <p:nvSpPr>
          <p:cNvPr id="4" name="Footer Placeholder 3">
            <a:extLst>
              <a:ext uri="{FF2B5EF4-FFF2-40B4-BE49-F238E27FC236}">
                <a16:creationId xmlns:a16="http://schemas.microsoft.com/office/drawing/2014/main" id="{A4D49E33-E306-45AA-B3C5-FCECDAFA723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A4239F1B-597D-4C73-A6AD-4C86D542AEBF}"/>
              </a:ext>
            </a:extLst>
          </p:cNvPr>
          <p:cNvSpPr>
            <a:spLocks noGrp="1"/>
          </p:cNvSpPr>
          <p:nvPr>
            <p:ph type="sldNum" sz="quarter" idx="12"/>
          </p:nvPr>
        </p:nvSpPr>
        <p:spPr/>
        <p:txBody>
          <a:bodyPr/>
          <a:lstStyle/>
          <a:p>
            <a:fld id="{5D3E9FB6-528B-44D2-852C-FE52A29A660F}" type="slidenum">
              <a:rPr lang="en-CA" smtClean="0"/>
              <a:t>‹#›</a:t>
            </a:fld>
            <a:endParaRPr lang="en-CA"/>
          </a:p>
        </p:txBody>
      </p:sp>
    </p:spTree>
    <p:extLst>
      <p:ext uri="{BB962C8B-B14F-4D97-AF65-F5344CB8AC3E}">
        <p14:creationId xmlns:p14="http://schemas.microsoft.com/office/powerpoint/2010/main" val="17973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7607EA-42C1-455D-8C50-4B9977A4FBF2}"/>
              </a:ext>
            </a:extLst>
          </p:cNvPr>
          <p:cNvSpPr>
            <a:spLocks noGrp="1"/>
          </p:cNvSpPr>
          <p:nvPr>
            <p:ph type="dt" sz="half" idx="10"/>
          </p:nvPr>
        </p:nvSpPr>
        <p:spPr/>
        <p:txBody>
          <a:bodyPr/>
          <a:lstStyle/>
          <a:p>
            <a:fld id="{689152CB-D60C-4C4C-A80D-8A982E2456B9}" type="datetimeFigureOut">
              <a:rPr lang="en-CA" smtClean="0"/>
              <a:t>2020-04-19</a:t>
            </a:fld>
            <a:endParaRPr lang="en-CA"/>
          </a:p>
        </p:txBody>
      </p:sp>
      <p:sp>
        <p:nvSpPr>
          <p:cNvPr id="3" name="Footer Placeholder 2">
            <a:extLst>
              <a:ext uri="{FF2B5EF4-FFF2-40B4-BE49-F238E27FC236}">
                <a16:creationId xmlns:a16="http://schemas.microsoft.com/office/drawing/2014/main" id="{43D38E0F-E319-402F-B6F5-95AFFFB54C74}"/>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4F893618-02ED-4F4C-8FB6-2A5FC20C0CA4}"/>
              </a:ext>
            </a:extLst>
          </p:cNvPr>
          <p:cNvSpPr>
            <a:spLocks noGrp="1"/>
          </p:cNvSpPr>
          <p:nvPr>
            <p:ph type="sldNum" sz="quarter" idx="12"/>
          </p:nvPr>
        </p:nvSpPr>
        <p:spPr/>
        <p:txBody>
          <a:bodyPr/>
          <a:lstStyle/>
          <a:p>
            <a:fld id="{5D3E9FB6-528B-44D2-852C-FE52A29A660F}" type="slidenum">
              <a:rPr lang="en-CA" smtClean="0"/>
              <a:t>‹#›</a:t>
            </a:fld>
            <a:endParaRPr lang="en-CA"/>
          </a:p>
        </p:txBody>
      </p:sp>
    </p:spTree>
    <p:extLst>
      <p:ext uri="{BB962C8B-B14F-4D97-AF65-F5344CB8AC3E}">
        <p14:creationId xmlns:p14="http://schemas.microsoft.com/office/powerpoint/2010/main" val="210430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A035F-9578-422E-BC53-888B1D14CD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D6DCF4D4-9F38-4747-B154-3BEA292AD2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7277FCAD-1A99-4AAB-B1B3-1291BB5B00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2C8A90F-16CA-40D1-8E46-267E6AE014EF}"/>
              </a:ext>
            </a:extLst>
          </p:cNvPr>
          <p:cNvSpPr>
            <a:spLocks noGrp="1"/>
          </p:cNvSpPr>
          <p:nvPr>
            <p:ph type="dt" sz="half" idx="10"/>
          </p:nvPr>
        </p:nvSpPr>
        <p:spPr/>
        <p:txBody>
          <a:bodyPr/>
          <a:lstStyle/>
          <a:p>
            <a:fld id="{689152CB-D60C-4C4C-A80D-8A982E2456B9}" type="datetimeFigureOut">
              <a:rPr lang="en-CA" smtClean="0"/>
              <a:t>2020-04-19</a:t>
            </a:fld>
            <a:endParaRPr lang="en-CA"/>
          </a:p>
        </p:txBody>
      </p:sp>
      <p:sp>
        <p:nvSpPr>
          <p:cNvPr id="6" name="Footer Placeholder 5">
            <a:extLst>
              <a:ext uri="{FF2B5EF4-FFF2-40B4-BE49-F238E27FC236}">
                <a16:creationId xmlns:a16="http://schemas.microsoft.com/office/drawing/2014/main" id="{3F737226-A1C5-40D9-92FE-D5ECCEB214B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192FDBB-43FC-44CC-A558-DE9CE47EF7A6}"/>
              </a:ext>
            </a:extLst>
          </p:cNvPr>
          <p:cNvSpPr>
            <a:spLocks noGrp="1"/>
          </p:cNvSpPr>
          <p:nvPr>
            <p:ph type="sldNum" sz="quarter" idx="12"/>
          </p:nvPr>
        </p:nvSpPr>
        <p:spPr/>
        <p:txBody>
          <a:bodyPr/>
          <a:lstStyle/>
          <a:p>
            <a:fld id="{5D3E9FB6-528B-44D2-852C-FE52A29A660F}" type="slidenum">
              <a:rPr lang="en-CA" smtClean="0"/>
              <a:t>‹#›</a:t>
            </a:fld>
            <a:endParaRPr lang="en-CA"/>
          </a:p>
        </p:txBody>
      </p:sp>
    </p:spTree>
    <p:extLst>
      <p:ext uri="{BB962C8B-B14F-4D97-AF65-F5344CB8AC3E}">
        <p14:creationId xmlns:p14="http://schemas.microsoft.com/office/powerpoint/2010/main" val="3458982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93AD5-0412-4A73-8F72-B076853EBD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DEA43B34-3972-40B1-B342-E89F3BCEA7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182FE015-425D-4E54-873F-C89FC5BACD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C8E3A2F-EF2E-4DE3-9E3B-627813C41771}"/>
              </a:ext>
            </a:extLst>
          </p:cNvPr>
          <p:cNvSpPr>
            <a:spLocks noGrp="1"/>
          </p:cNvSpPr>
          <p:nvPr>
            <p:ph type="dt" sz="half" idx="10"/>
          </p:nvPr>
        </p:nvSpPr>
        <p:spPr/>
        <p:txBody>
          <a:bodyPr/>
          <a:lstStyle/>
          <a:p>
            <a:fld id="{689152CB-D60C-4C4C-A80D-8A982E2456B9}" type="datetimeFigureOut">
              <a:rPr lang="en-CA" smtClean="0"/>
              <a:t>2020-04-19</a:t>
            </a:fld>
            <a:endParaRPr lang="en-CA"/>
          </a:p>
        </p:txBody>
      </p:sp>
      <p:sp>
        <p:nvSpPr>
          <p:cNvPr id="6" name="Footer Placeholder 5">
            <a:extLst>
              <a:ext uri="{FF2B5EF4-FFF2-40B4-BE49-F238E27FC236}">
                <a16:creationId xmlns:a16="http://schemas.microsoft.com/office/drawing/2014/main" id="{70E5A9D6-4F8F-4318-976B-BE0EEF2AA263}"/>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C62F770-9CC8-4589-BB29-5FD3D578BFEB}"/>
              </a:ext>
            </a:extLst>
          </p:cNvPr>
          <p:cNvSpPr>
            <a:spLocks noGrp="1"/>
          </p:cNvSpPr>
          <p:nvPr>
            <p:ph type="sldNum" sz="quarter" idx="12"/>
          </p:nvPr>
        </p:nvSpPr>
        <p:spPr/>
        <p:txBody>
          <a:bodyPr/>
          <a:lstStyle/>
          <a:p>
            <a:fld id="{5D3E9FB6-528B-44D2-852C-FE52A29A660F}" type="slidenum">
              <a:rPr lang="en-CA" smtClean="0"/>
              <a:t>‹#›</a:t>
            </a:fld>
            <a:endParaRPr lang="en-CA"/>
          </a:p>
        </p:txBody>
      </p:sp>
    </p:spTree>
    <p:extLst>
      <p:ext uri="{BB962C8B-B14F-4D97-AF65-F5344CB8AC3E}">
        <p14:creationId xmlns:p14="http://schemas.microsoft.com/office/powerpoint/2010/main" val="963234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B08F9-5A68-4C66-BFEC-85C19EB7D5AD}"/>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9E5DE8B6-ABBB-409B-9879-28047E6F41E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8CCB214-3C4C-47DA-A3F8-25F845A19096}"/>
              </a:ext>
            </a:extLst>
          </p:cNvPr>
          <p:cNvSpPr>
            <a:spLocks noGrp="1"/>
          </p:cNvSpPr>
          <p:nvPr>
            <p:ph type="dt" sz="half" idx="10"/>
          </p:nvPr>
        </p:nvSpPr>
        <p:spPr/>
        <p:txBody>
          <a:bodyPr/>
          <a:lstStyle/>
          <a:p>
            <a:fld id="{689152CB-D60C-4C4C-A80D-8A982E2456B9}" type="datetimeFigureOut">
              <a:rPr lang="en-CA" smtClean="0"/>
              <a:t>2020-04-19</a:t>
            </a:fld>
            <a:endParaRPr lang="en-CA"/>
          </a:p>
        </p:txBody>
      </p:sp>
      <p:sp>
        <p:nvSpPr>
          <p:cNvPr id="5" name="Footer Placeholder 4">
            <a:extLst>
              <a:ext uri="{FF2B5EF4-FFF2-40B4-BE49-F238E27FC236}">
                <a16:creationId xmlns:a16="http://schemas.microsoft.com/office/drawing/2014/main" id="{1AE56D08-225D-486E-A0FF-B0513756A5F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FC6EA56-0E33-45F3-AE8A-E093126D396C}"/>
              </a:ext>
            </a:extLst>
          </p:cNvPr>
          <p:cNvSpPr>
            <a:spLocks noGrp="1"/>
          </p:cNvSpPr>
          <p:nvPr>
            <p:ph type="sldNum" sz="quarter" idx="12"/>
          </p:nvPr>
        </p:nvSpPr>
        <p:spPr/>
        <p:txBody>
          <a:bodyPr/>
          <a:lstStyle/>
          <a:p>
            <a:fld id="{5D3E9FB6-528B-44D2-852C-FE52A29A660F}" type="slidenum">
              <a:rPr lang="en-CA" smtClean="0"/>
              <a:t>‹#›</a:t>
            </a:fld>
            <a:endParaRPr lang="en-CA"/>
          </a:p>
        </p:txBody>
      </p:sp>
    </p:spTree>
    <p:extLst>
      <p:ext uri="{BB962C8B-B14F-4D97-AF65-F5344CB8AC3E}">
        <p14:creationId xmlns:p14="http://schemas.microsoft.com/office/powerpoint/2010/main" val="2895609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5A4EA8-8717-4F85-99E8-E47323041F3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1B37021-48EE-4F4B-9DD3-F43B0070176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38642C4-D5EE-4B6E-8347-281F57403883}"/>
              </a:ext>
            </a:extLst>
          </p:cNvPr>
          <p:cNvSpPr>
            <a:spLocks noGrp="1"/>
          </p:cNvSpPr>
          <p:nvPr>
            <p:ph type="dt" sz="half" idx="10"/>
          </p:nvPr>
        </p:nvSpPr>
        <p:spPr/>
        <p:txBody>
          <a:bodyPr/>
          <a:lstStyle/>
          <a:p>
            <a:fld id="{689152CB-D60C-4C4C-A80D-8A982E2456B9}" type="datetimeFigureOut">
              <a:rPr lang="en-CA" smtClean="0"/>
              <a:t>2020-04-19</a:t>
            </a:fld>
            <a:endParaRPr lang="en-CA"/>
          </a:p>
        </p:txBody>
      </p:sp>
      <p:sp>
        <p:nvSpPr>
          <p:cNvPr id="5" name="Footer Placeholder 4">
            <a:extLst>
              <a:ext uri="{FF2B5EF4-FFF2-40B4-BE49-F238E27FC236}">
                <a16:creationId xmlns:a16="http://schemas.microsoft.com/office/drawing/2014/main" id="{F445C84E-4A5F-491D-B808-EF271AF3283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C687886-314C-494F-8B5E-549BB882326C}"/>
              </a:ext>
            </a:extLst>
          </p:cNvPr>
          <p:cNvSpPr>
            <a:spLocks noGrp="1"/>
          </p:cNvSpPr>
          <p:nvPr>
            <p:ph type="sldNum" sz="quarter" idx="12"/>
          </p:nvPr>
        </p:nvSpPr>
        <p:spPr/>
        <p:txBody>
          <a:bodyPr/>
          <a:lstStyle/>
          <a:p>
            <a:fld id="{5D3E9FB6-528B-44D2-852C-FE52A29A660F}" type="slidenum">
              <a:rPr lang="en-CA" smtClean="0"/>
              <a:t>‹#›</a:t>
            </a:fld>
            <a:endParaRPr lang="en-CA"/>
          </a:p>
        </p:txBody>
      </p:sp>
    </p:spTree>
    <p:extLst>
      <p:ext uri="{BB962C8B-B14F-4D97-AF65-F5344CB8AC3E}">
        <p14:creationId xmlns:p14="http://schemas.microsoft.com/office/powerpoint/2010/main" val="286828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3CB76A-828A-4701-A4A9-17DA5E0199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2E1DA42-BE4A-4E4F-A823-9F497989FA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E0BA307-D290-415C-8662-DCB88790F5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9152CB-D60C-4C4C-A80D-8A982E2456B9}" type="datetimeFigureOut">
              <a:rPr lang="en-CA" smtClean="0"/>
              <a:t>2020-04-19</a:t>
            </a:fld>
            <a:endParaRPr lang="en-CA"/>
          </a:p>
        </p:txBody>
      </p:sp>
      <p:sp>
        <p:nvSpPr>
          <p:cNvPr id="5" name="Footer Placeholder 4">
            <a:extLst>
              <a:ext uri="{FF2B5EF4-FFF2-40B4-BE49-F238E27FC236}">
                <a16:creationId xmlns:a16="http://schemas.microsoft.com/office/drawing/2014/main" id="{5B925B73-65AE-431B-AB04-5D343F3DF8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8E7EAA38-4BDC-41EC-BFFE-ACFF0FFDA1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3E9FB6-528B-44D2-852C-FE52A29A660F}" type="slidenum">
              <a:rPr lang="en-CA" smtClean="0"/>
              <a:t>‹#›</a:t>
            </a:fld>
            <a:endParaRPr lang="en-CA"/>
          </a:p>
        </p:txBody>
      </p:sp>
    </p:spTree>
    <p:extLst>
      <p:ext uri="{BB962C8B-B14F-4D97-AF65-F5344CB8AC3E}">
        <p14:creationId xmlns:p14="http://schemas.microsoft.com/office/powerpoint/2010/main" val="2219568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jp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6.xml"/><Relationship Id="rId7" Type="http://schemas.openxmlformats.org/officeDocument/2006/relationships/diagramColors" Target="../diagrams/colors4.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jpg"/><Relationship Id="rId7" Type="http://schemas.openxmlformats.org/officeDocument/2006/relationships/diagramColors" Target="../diagrams/colors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4.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jpg"/><Relationship Id="rId7" Type="http://schemas.openxmlformats.org/officeDocument/2006/relationships/diagramColors" Target="../diagrams/colors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5.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2.jpg"/><Relationship Id="rId7" Type="http://schemas.openxmlformats.org/officeDocument/2006/relationships/diagramColors" Target="../diagrams/colors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6.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jpg"/><Relationship Id="rId7" Type="http://schemas.openxmlformats.org/officeDocument/2006/relationships/diagramColors" Target="../diagrams/colors8.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C3BC1-DF6F-4010-BA2D-DC347E4762C2}"/>
              </a:ext>
            </a:extLst>
          </p:cNvPr>
          <p:cNvSpPr>
            <a:spLocks noGrp="1"/>
          </p:cNvSpPr>
          <p:nvPr>
            <p:ph type="ctrTitle"/>
          </p:nvPr>
        </p:nvSpPr>
        <p:spPr>
          <a:xfrm>
            <a:off x="838200" y="4559523"/>
            <a:ext cx="10515600" cy="1236440"/>
          </a:xfrm>
          <a:noFill/>
        </p:spPr>
        <p:txBody>
          <a:bodyPr anchor="ctr">
            <a:normAutofit/>
          </a:bodyPr>
          <a:lstStyle/>
          <a:p>
            <a:pPr algn="l"/>
            <a:r>
              <a:rPr lang="zh-CN" altLang="en-US" sz="3200" dirty="0"/>
              <a:t>加拿大政府疫情补贴及日常福利</a:t>
            </a:r>
            <a:r>
              <a:rPr lang="en-US" altLang="zh-CN" sz="3200" dirty="0"/>
              <a:t>--------CCANB</a:t>
            </a:r>
            <a:br>
              <a:rPr lang="en-CA" altLang="zh-CN" sz="3200" dirty="0"/>
            </a:br>
            <a:endParaRPr lang="en-CA" sz="3200" dirty="0"/>
          </a:p>
        </p:txBody>
      </p:sp>
      <p:pic>
        <p:nvPicPr>
          <p:cNvPr id="8" name="Picture 7">
            <a:extLst>
              <a:ext uri="{FF2B5EF4-FFF2-40B4-BE49-F238E27FC236}">
                <a16:creationId xmlns:a16="http://schemas.microsoft.com/office/drawing/2014/main" id="{973264CC-47CC-4B51-A662-7828846E4F16}"/>
              </a:ext>
            </a:extLst>
          </p:cNvPr>
          <p:cNvPicPr>
            <a:picLocks noChangeAspect="1"/>
          </p:cNvPicPr>
          <p:nvPr/>
        </p:nvPicPr>
        <p:blipFill rotWithShape="1">
          <a:blip r:embed="rId3">
            <a:extLst>
              <a:ext uri="{28A0092B-C50C-407E-A947-70E740481C1C}">
                <a14:useLocalDpi xmlns:a14="http://schemas.microsoft.com/office/drawing/2010/main" val="0"/>
              </a:ext>
            </a:extLst>
          </a:blip>
          <a:srcRect t="4595" b="13103"/>
          <a:stretch/>
        </p:blipFill>
        <p:spPr>
          <a:xfrm>
            <a:off x="20" y="1"/>
            <a:ext cx="12191979" cy="4239482"/>
          </a:xfrm>
          <a:prstGeom prst="rect">
            <a:avLst/>
          </a:prstGeom>
        </p:spPr>
      </p:pic>
      <p:sp>
        <p:nvSpPr>
          <p:cNvPr id="5" name="Subtitle 4">
            <a:extLst>
              <a:ext uri="{FF2B5EF4-FFF2-40B4-BE49-F238E27FC236}">
                <a16:creationId xmlns:a16="http://schemas.microsoft.com/office/drawing/2014/main" id="{F63FE100-4CEC-4C43-9A7B-81AB891C871C}"/>
              </a:ext>
            </a:extLst>
          </p:cNvPr>
          <p:cNvSpPr>
            <a:spLocks noGrp="1"/>
          </p:cNvSpPr>
          <p:nvPr>
            <p:ph type="subTitle" idx="1"/>
          </p:nvPr>
        </p:nvSpPr>
        <p:spPr>
          <a:xfrm>
            <a:off x="1458685" y="5617028"/>
            <a:ext cx="9035143" cy="1006815"/>
          </a:xfrm>
        </p:spPr>
        <p:txBody>
          <a:bodyPr/>
          <a:lstStyle/>
          <a:p>
            <a:r>
              <a:rPr lang="en-US" altLang="zh-CN" dirty="0"/>
              <a:t>-----</a:t>
            </a:r>
            <a:r>
              <a:rPr lang="zh-CN" altLang="en-US" dirty="0"/>
              <a:t>翻译整理内容仅供大家参考，最终以政府发布的细节为准</a:t>
            </a:r>
            <a:endParaRPr lang="en-CA" dirty="0"/>
          </a:p>
        </p:txBody>
      </p:sp>
    </p:spTree>
    <p:extLst>
      <p:ext uri="{BB962C8B-B14F-4D97-AF65-F5344CB8AC3E}">
        <p14:creationId xmlns:p14="http://schemas.microsoft.com/office/powerpoint/2010/main" val="2481365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Shape 17">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468629"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83922" y="0"/>
            <a:ext cx="2436813" cy="6858001"/>
            <a:chOff x="1320800" y="0"/>
            <a:chExt cx="2436813" cy="6858001"/>
          </a:xfrm>
        </p:grpSpPr>
        <p:sp>
          <p:nvSpPr>
            <p:cNvPr id="21"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2"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23"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24"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5"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6"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3" name="Title 2">
            <a:extLst>
              <a:ext uri="{FF2B5EF4-FFF2-40B4-BE49-F238E27FC236}">
                <a16:creationId xmlns:a16="http://schemas.microsoft.com/office/drawing/2014/main" id="{11B7854C-BBAD-40DF-A641-F7215B7C1006}"/>
              </a:ext>
            </a:extLst>
          </p:cNvPr>
          <p:cNvSpPr>
            <a:spLocks noGrp="1"/>
          </p:cNvSpPr>
          <p:nvPr>
            <p:ph type="title"/>
          </p:nvPr>
        </p:nvSpPr>
        <p:spPr>
          <a:xfrm>
            <a:off x="1003650" y="685800"/>
            <a:ext cx="2780271" cy="5105400"/>
          </a:xfrm>
        </p:spPr>
        <p:txBody>
          <a:bodyPr>
            <a:normAutofit/>
          </a:bodyPr>
          <a:lstStyle/>
          <a:p>
            <a:r>
              <a:rPr lang="en-CA" sz="4000" dirty="0">
                <a:solidFill>
                  <a:srgbClr val="FFFFFF"/>
                </a:solidFill>
              </a:rPr>
              <a:t>Brief Introduction of Vivian Qi</a:t>
            </a:r>
            <a:br>
              <a:rPr lang="en-CA" sz="4000" dirty="0">
                <a:solidFill>
                  <a:srgbClr val="FFFFFF"/>
                </a:solidFill>
              </a:rPr>
            </a:br>
            <a:r>
              <a:rPr lang="zh-CN" altLang="en-US" sz="4000" dirty="0">
                <a:solidFill>
                  <a:srgbClr val="FFFFFF"/>
                </a:solidFill>
              </a:rPr>
              <a:t>戚玮简介</a:t>
            </a:r>
            <a:endParaRPr lang="en-CA" sz="4000" dirty="0">
              <a:solidFill>
                <a:srgbClr val="FFFFFF"/>
              </a:solidFill>
            </a:endParaRPr>
          </a:p>
        </p:txBody>
      </p:sp>
      <p:pic>
        <p:nvPicPr>
          <p:cNvPr id="2" name="Picture 1">
            <a:extLst>
              <a:ext uri="{FF2B5EF4-FFF2-40B4-BE49-F238E27FC236}">
                <a16:creationId xmlns:a16="http://schemas.microsoft.com/office/drawing/2014/main" id="{AE9743A3-A4D9-4C1D-ADF1-650B84CBED71}"/>
              </a:ext>
            </a:extLst>
          </p:cNvPr>
          <p:cNvPicPr>
            <a:picLocks noChangeAspect="1"/>
          </p:cNvPicPr>
          <p:nvPr/>
        </p:nvPicPr>
        <p:blipFill>
          <a:blip r:embed="rId2"/>
          <a:stretch>
            <a:fillRect/>
          </a:stretch>
        </p:blipFill>
        <p:spPr>
          <a:xfrm>
            <a:off x="0" y="0"/>
            <a:ext cx="468630" cy="6857999"/>
          </a:xfrm>
          <a:prstGeom prst="rect">
            <a:avLst/>
          </a:prstGeom>
        </p:spPr>
      </p:pic>
      <p:graphicFrame>
        <p:nvGraphicFramePr>
          <p:cNvPr id="28" name="Content Placeholder 3">
            <a:extLst>
              <a:ext uri="{FF2B5EF4-FFF2-40B4-BE49-F238E27FC236}">
                <a16:creationId xmlns:a16="http://schemas.microsoft.com/office/drawing/2014/main" id="{286A1635-3E53-4CB2-BFA3-A18400236CF8}"/>
              </a:ext>
            </a:extLst>
          </p:cNvPr>
          <p:cNvGraphicFramePr>
            <a:graphicFrameLocks noGrp="1"/>
          </p:cNvGraphicFramePr>
          <p:nvPr>
            <p:ph idx="1"/>
            <p:extLst>
              <p:ext uri="{D42A27DB-BD31-4B8C-83A1-F6EECF244321}">
                <p14:modId xmlns:p14="http://schemas.microsoft.com/office/powerpoint/2010/main" val="1553276961"/>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5330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272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11B7854C-BBAD-40DF-A641-F7215B7C1006}"/>
              </a:ext>
            </a:extLst>
          </p:cNvPr>
          <p:cNvSpPr>
            <a:spLocks noGrp="1"/>
          </p:cNvSpPr>
          <p:nvPr>
            <p:ph type="title"/>
          </p:nvPr>
        </p:nvSpPr>
        <p:spPr>
          <a:xfrm>
            <a:off x="1331659" y="1012004"/>
            <a:ext cx="3416158" cy="4795408"/>
          </a:xfrm>
        </p:spPr>
        <p:txBody>
          <a:bodyPr>
            <a:normAutofit/>
          </a:bodyPr>
          <a:lstStyle/>
          <a:p>
            <a:r>
              <a:rPr lang="en-CA" dirty="0">
                <a:solidFill>
                  <a:srgbClr val="FFFFFF"/>
                </a:solidFill>
              </a:rPr>
              <a:t>We Will Discuss</a:t>
            </a:r>
            <a:br>
              <a:rPr lang="en-CA" dirty="0">
                <a:solidFill>
                  <a:srgbClr val="FFFFFF"/>
                </a:solidFill>
              </a:rPr>
            </a:br>
            <a:r>
              <a:rPr lang="zh-CN" altLang="en-US" dirty="0">
                <a:solidFill>
                  <a:srgbClr val="FFFFFF"/>
                </a:solidFill>
              </a:rPr>
              <a:t>内容简介</a:t>
            </a:r>
            <a:endParaRPr lang="en-CA" dirty="0">
              <a:solidFill>
                <a:srgbClr val="FFFFFF"/>
              </a:solidFill>
            </a:endParaRPr>
          </a:p>
        </p:txBody>
      </p:sp>
      <p:pic>
        <p:nvPicPr>
          <p:cNvPr id="2" name="Picture 1">
            <a:extLst>
              <a:ext uri="{FF2B5EF4-FFF2-40B4-BE49-F238E27FC236}">
                <a16:creationId xmlns:a16="http://schemas.microsoft.com/office/drawing/2014/main" id="{AE9743A3-A4D9-4C1D-ADF1-650B84CBED71}"/>
              </a:ext>
            </a:extLst>
          </p:cNvPr>
          <p:cNvPicPr>
            <a:picLocks noChangeAspect="1"/>
          </p:cNvPicPr>
          <p:nvPr/>
        </p:nvPicPr>
        <p:blipFill>
          <a:blip r:embed="rId2"/>
          <a:stretch>
            <a:fillRect/>
          </a:stretch>
        </p:blipFill>
        <p:spPr>
          <a:xfrm>
            <a:off x="0" y="0"/>
            <a:ext cx="468630" cy="6857999"/>
          </a:xfrm>
          <a:prstGeom prst="rect">
            <a:avLst/>
          </a:prstGeom>
        </p:spPr>
      </p:pic>
      <p:graphicFrame>
        <p:nvGraphicFramePr>
          <p:cNvPr id="6" name="Content Placeholder 3">
            <a:extLst>
              <a:ext uri="{FF2B5EF4-FFF2-40B4-BE49-F238E27FC236}">
                <a16:creationId xmlns:a16="http://schemas.microsoft.com/office/drawing/2014/main" id="{5805DA9B-6E64-4B1A-8AA5-C8925CFA965C}"/>
              </a:ext>
            </a:extLst>
          </p:cNvPr>
          <p:cNvGraphicFramePr>
            <a:graphicFrameLocks noGrp="1"/>
          </p:cNvGraphicFramePr>
          <p:nvPr>
            <p:ph idx="1"/>
            <p:extLst>
              <p:ext uri="{D42A27DB-BD31-4B8C-83A1-F6EECF244321}">
                <p14:modId xmlns:p14="http://schemas.microsoft.com/office/powerpoint/2010/main" val="233539161"/>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8890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918404-925C-4019-82D4-1839242B7BC1}"/>
              </a:ext>
            </a:extLst>
          </p:cNvPr>
          <p:cNvPicPr>
            <a:picLocks noChangeAspect="1"/>
          </p:cNvPicPr>
          <p:nvPr/>
        </p:nvPicPr>
        <p:blipFill>
          <a:blip r:embed="rId3"/>
          <a:stretch>
            <a:fillRect/>
          </a:stretch>
        </p:blipFill>
        <p:spPr>
          <a:xfrm>
            <a:off x="0" y="0"/>
            <a:ext cx="468630" cy="6857999"/>
          </a:xfrm>
          <a:prstGeom prst="rect">
            <a:avLst/>
          </a:prstGeom>
        </p:spPr>
      </p:pic>
      <p:sp>
        <p:nvSpPr>
          <p:cNvPr id="4" name="Content Placeholder 3">
            <a:extLst>
              <a:ext uri="{FF2B5EF4-FFF2-40B4-BE49-F238E27FC236}">
                <a16:creationId xmlns:a16="http://schemas.microsoft.com/office/drawing/2014/main" id="{326CF607-7FCD-4028-AACA-FDCD67CDDD1E}"/>
              </a:ext>
            </a:extLst>
          </p:cNvPr>
          <p:cNvSpPr>
            <a:spLocks noGrp="1"/>
          </p:cNvSpPr>
          <p:nvPr>
            <p:ph idx="1"/>
          </p:nvPr>
        </p:nvSpPr>
        <p:spPr>
          <a:xfrm>
            <a:off x="914399" y="839552"/>
            <a:ext cx="10355807" cy="143859"/>
          </a:xfrm>
        </p:spPr>
        <p:txBody>
          <a:bodyPr>
            <a:normAutofit fontScale="25000" lnSpcReduction="20000"/>
          </a:bodyPr>
          <a:lstStyle/>
          <a:p>
            <a:endParaRPr lang="en-CA" dirty="0"/>
          </a:p>
        </p:txBody>
      </p:sp>
      <p:graphicFrame>
        <p:nvGraphicFramePr>
          <p:cNvPr id="16" name="Table 15">
            <a:extLst>
              <a:ext uri="{FF2B5EF4-FFF2-40B4-BE49-F238E27FC236}">
                <a16:creationId xmlns:a16="http://schemas.microsoft.com/office/drawing/2014/main" id="{5F4A6C10-829B-4A52-B48A-466E6F74227C}"/>
              </a:ext>
            </a:extLst>
          </p:cNvPr>
          <p:cNvGraphicFramePr>
            <a:graphicFrameLocks noGrp="1"/>
          </p:cNvGraphicFramePr>
          <p:nvPr>
            <p:extLst>
              <p:ext uri="{D42A27DB-BD31-4B8C-83A1-F6EECF244321}">
                <p14:modId xmlns:p14="http://schemas.microsoft.com/office/powerpoint/2010/main" val="81726341"/>
              </p:ext>
            </p:extLst>
          </p:nvPr>
        </p:nvGraphicFramePr>
        <p:xfrm>
          <a:off x="468630" y="0"/>
          <a:ext cx="11665929" cy="6865009"/>
        </p:xfrm>
        <a:graphic>
          <a:graphicData uri="http://schemas.openxmlformats.org/drawingml/2006/table">
            <a:tbl>
              <a:tblPr firstRow="1" bandRow="1">
                <a:tableStyleId>{5C22544A-7EE6-4342-B048-85BDC9FD1C3A}</a:tableStyleId>
              </a:tblPr>
              <a:tblGrid>
                <a:gridCol w="2602577">
                  <a:extLst>
                    <a:ext uri="{9D8B030D-6E8A-4147-A177-3AD203B41FA5}">
                      <a16:colId xmlns:a16="http://schemas.microsoft.com/office/drawing/2014/main" val="1034097441"/>
                    </a:ext>
                  </a:extLst>
                </a:gridCol>
                <a:gridCol w="1699358">
                  <a:extLst>
                    <a:ext uri="{9D8B030D-6E8A-4147-A177-3AD203B41FA5}">
                      <a16:colId xmlns:a16="http://schemas.microsoft.com/office/drawing/2014/main" val="3696297726"/>
                    </a:ext>
                  </a:extLst>
                </a:gridCol>
                <a:gridCol w="3740459">
                  <a:extLst>
                    <a:ext uri="{9D8B030D-6E8A-4147-A177-3AD203B41FA5}">
                      <a16:colId xmlns:a16="http://schemas.microsoft.com/office/drawing/2014/main" val="1033268560"/>
                    </a:ext>
                  </a:extLst>
                </a:gridCol>
                <a:gridCol w="1939921">
                  <a:extLst>
                    <a:ext uri="{9D8B030D-6E8A-4147-A177-3AD203B41FA5}">
                      <a16:colId xmlns:a16="http://schemas.microsoft.com/office/drawing/2014/main" val="2578648518"/>
                    </a:ext>
                  </a:extLst>
                </a:gridCol>
                <a:gridCol w="585092">
                  <a:extLst>
                    <a:ext uri="{9D8B030D-6E8A-4147-A177-3AD203B41FA5}">
                      <a16:colId xmlns:a16="http://schemas.microsoft.com/office/drawing/2014/main" val="1094979348"/>
                    </a:ext>
                  </a:extLst>
                </a:gridCol>
                <a:gridCol w="427176">
                  <a:extLst>
                    <a:ext uri="{9D8B030D-6E8A-4147-A177-3AD203B41FA5}">
                      <a16:colId xmlns:a16="http://schemas.microsoft.com/office/drawing/2014/main" val="706309022"/>
                    </a:ext>
                  </a:extLst>
                </a:gridCol>
                <a:gridCol w="335673">
                  <a:extLst>
                    <a:ext uri="{9D8B030D-6E8A-4147-A177-3AD203B41FA5}">
                      <a16:colId xmlns:a16="http://schemas.microsoft.com/office/drawing/2014/main" val="34294135"/>
                    </a:ext>
                  </a:extLst>
                </a:gridCol>
                <a:gridCol w="335673">
                  <a:extLst>
                    <a:ext uri="{9D8B030D-6E8A-4147-A177-3AD203B41FA5}">
                      <a16:colId xmlns:a16="http://schemas.microsoft.com/office/drawing/2014/main" val="4133798270"/>
                    </a:ext>
                  </a:extLst>
                </a:gridCol>
              </a:tblGrid>
              <a:tr h="492018">
                <a:tc gridSpan="8">
                  <a:txBody>
                    <a:bodyPr/>
                    <a:lstStyle/>
                    <a:p>
                      <a:pPr algn="ctr" fontAlgn="b"/>
                      <a:r>
                        <a:rPr lang="zh-CN" altLang="en-US" sz="2400" u="none" strike="noStrike" dirty="0">
                          <a:effectLst/>
                        </a:rPr>
                        <a:t>加拿大及</a:t>
                      </a:r>
                      <a:r>
                        <a:rPr lang="en-US" altLang="zh-CN" sz="2400" u="none" strike="noStrike" dirty="0">
                          <a:effectLst/>
                        </a:rPr>
                        <a:t>NB </a:t>
                      </a:r>
                      <a:r>
                        <a:rPr lang="zh-CN" altLang="en-US" sz="2400" u="none" strike="noStrike" dirty="0">
                          <a:effectLst/>
                        </a:rPr>
                        <a:t>省</a:t>
                      </a:r>
                      <a:r>
                        <a:rPr lang="en-US" altLang="zh-CN" sz="2400" u="none" strike="noStrike" dirty="0" err="1">
                          <a:effectLst/>
                        </a:rPr>
                        <a:t>Covid</a:t>
                      </a:r>
                      <a:r>
                        <a:rPr lang="en-US" altLang="zh-CN" sz="2400" u="none" strike="noStrike" dirty="0">
                          <a:effectLst/>
                        </a:rPr>
                        <a:t> 19 </a:t>
                      </a:r>
                      <a:r>
                        <a:rPr lang="zh-CN" altLang="en-US" sz="2400" u="none" strike="noStrike" dirty="0">
                          <a:effectLst/>
                        </a:rPr>
                        <a:t>期间个人福利汇总</a:t>
                      </a:r>
                      <a:endParaRPr lang="zh-CN" altLang="en-US" sz="2400" b="1" i="0" u="none" strike="noStrike" dirty="0">
                        <a:solidFill>
                          <a:srgbClr val="000000"/>
                        </a:solidFill>
                        <a:effectLst/>
                        <a:latin typeface="Calibri" panose="020F0502020204030204" pitchFamily="34" charset="0"/>
                      </a:endParaRPr>
                    </a:p>
                  </a:txBody>
                  <a:tcPr marL="4541" marR="4541" marT="4541" marB="0" anchor="b"/>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3686482451"/>
                  </a:ext>
                </a:extLst>
              </a:tr>
              <a:tr h="302099">
                <a:tc>
                  <a:txBody>
                    <a:bodyPr/>
                    <a:lstStyle/>
                    <a:p>
                      <a:pPr algn="l" fontAlgn="b"/>
                      <a:r>
                        <a:rPr lang="en-CA" sz="900" u="none" strike="noStrike">
                          <a:effectLst/>
                        </a:rPr>
                        <a:t> </a:t>
                      </a:r>
                      <a:endParaRPr lang="en-CA" sz="900" b="0" i="0" u="none" strike="noStrike">
                        <a:solidFill>
                          <a:srgbClr val="000000"/>
                        </a:solidFill>
                        <a:effectLst/>
                        <a:latin typeface="Calibri" panose="020F0502020204030204" pitchFamily="34" charset="0"/>
                      </a:endParaRPr>
                    </a:p>
                  </a:txBody>
                  <a:tcPr marL="4541" marR="4541" marT="4541" marB="0" anchor="b"/>
                </a:tc>
                <a:tc>
                  <a:txBody>
                    <a:bodyPr/>
                    <a:lstStyle/>
                    <a:p>
                      <a:pPr algn="l" fontAlgn="b"/>
                      <a:r>
                        <a:rPr lang="en-CA" sz="900" u="none" strike="noStrike">
                          <a:effectLst/>
                        </a:rPr>
                        <a:t> </a:t>
                      </a:r>
                      <a:endParaRPr lang="en-CA" sz="900" b="0" i="0" u="none" strike="noStrike">
                        <a:solidFill>
                          <a:srgbClr val="000000"/>
                        </a:solidFill>
                        <a:effectLst/>
                        <a:latin typeface="Calibri" panose="020F0502020204030204" pitchFamily="34" charset="0"/>
                      </a:endParaRPr>
                    </a:p>
                  </a:txBody>
                  <a:tcPr marL="4541" marR="4541" marT="4541" marB="0" anchor="b"/>
                </a:tc>
                <a:tc>
                  <a:txBody>
                    <a:bodyPr/>
                    <a:lstStyle/>
                    <a:p>
                      <a:pPr algn="l" fontAlgn="b"/>
                      <a:r>
                        <a:rPr lang="en-CA" sz="900" u="none" strike="noStrike">
                          <a:effectLst/>
                        </a:rPr>
                        <a:t> </a:t>
                      </a:r>
                      <a:endParaRPr lang="en-CA" sz="900" b="0" i="0" u="none" strike="noStrike">
                        <a:solidFill>
                          <a:srgbClr val="000000"/>
                        </a:solidFill>
                        <a:effectLst/>
                        <a:latin typeface="Calibri" panose="020F0502020204030204" pitchFamily="34" charset="0"/>
                      </a:endParaRPr>
                    </a:p>
                  </a:txBody>
                  <a:tcPr marL="4541" marR="4541" marT="4541" marB="0" anchor="b"/>
                </a:tc>
                <a:tc>
                  <a:txBody>
                    <a:bodyPr/>
                    <a:lstStyle/>
                    <a:p>
                      <a:pPr algn="l" fontAlgn="b"/>
                      <a:r>
                        <a:rPr lang="en-CA" sz="900" u="none" strike="noStrike">
                          <a:effectLst/>
                        </a:rPr>
                        <a:t> </a:t>
                      </a:r>
                      <a:endParaRPr lang="en-CA" sz="900" b="0" i="0" u="none" strike="noStrike">
                        <a:solidFill>
                          <a:srgbClr val="000000"/>
                        </a:solidFill>
                        <a:effectLst/>
                        <a:latin typeface="Calibri" panose="020F0502020204030204" pitchFamily="34" charset="0"/>
                      </a:endParaRPr>
                    </a:p>
                  </a:txBody>
                  <a:tcPr marL="4541" marR="4541" marT="4541" marB="0" anchor="b"/>
                </a:tc>
                <a:tc>
                  <a:txBody>
                    <a:bodyPr/>
                    <a:lstStyle/>
                    <a:p>
                      <a:pPr algn="l" fontAlgn="b"/>
                      <a:r>
                        <a:rPr lang="en-CA" sz="900" u="none" strike="noStrike">
                          <a:effectLst/>
                        </a:rPr>
                        <a:t> </a:t>
                      </a:r>
                      <a:endParaRPr lang="en-CA" sz="900" b="0" i="0" u="none" strike="noStrike">
                        <a:solidFill>
                          <a:srgbClr val="000000"/>
                        </a:solidFill>
                        <a:effectLst/>
                        <a:latin typeface="Calibri" panose="020F0502020204030204" pitchFamily="34" charset="0"/>
                      </a:endParaRPr>
                    </a:p>
                  </a:txBody>
                  <a:tcPr marL="4541" marR="4541" marT="4541" marB="0" anchor="b"/>
                </a:tc>
                <a:tc>
                  <a:txBody>
                    <a:bodyPr/>
                    <a:lstStyle/>
                    <a:p>
                      <a:pPr algn="l" fontAlgn="b"/>
                      <a:r>
                        <a:rPr lang="en-CA" sz="900" u="none" strike="noStrike">
                          <a:effectLst/>
                        </a:rPr>
                        <a:t> </a:t>
                      </a:r>
                      <a:endParaRPr lang="en-CA" sz="900" b="0" i="0" u="none" strike="noStrike">
                        <a:solidFill>
                          <a:srgbClr val="000000"/>
                        </a:solidFill>
                        <a:effectLst/>
                        <a:latin typeface="Calibri" panose="020F0502020204030204" pitchFamily="34" charset="0"/>
                      </a:endParaRPr>
                    </a:p>
                  </a:txBody>
                  <a:tcPr marL="4541" marR="4541" marT="4541" marB="0" anchor="b"/>
                </a:tc>
                <a:tc>
                  <a:txBody>
                    <a:bodyPr/>
                    <a:lstStyle/>
                    <a:p>
                      <a:pPr algn="l" fontAlgn="b"/>
                      <a:r>
                        <a:rPr lang="en-CA" sz="900" u="none" strike="noStrike">
                          <a:effectLst/>
                        </a:rPr>
                        <a:t> </a:t>
                      </a:r>
                      <a:endParaRPr lang="en-CA" sz="900" b="0" i="0" u="none" strike="noStrike">
                        <a:solidFill>
                          <a:srgbClr val="000000"/>
                        </a:solidFill>
                        <a:effectLst/>
                        <a:latin typeface="Calibri" panose="020F0502020204030204" pitchFamily="34" charset="0"/>
                      </a:endParaRPr>
                    </a:p>
                  </a:txBody>
                  <a:tcPr marL="4541" marR="4541" marT="4541" marB="0" anchor="b"/>
                </a:tc>
                <a:tc>
                  <a:txBody>
                    <a:bodyPr/>
                    <a:lstStyle/>
                    <a:p>
                      <a:pPr algn="l" fontAlgn="b"/>
                      <a:r>
                        <a:rPr lang="en-CA" sz="900" u="none" strike="noStrike">
                          <a:effectLst/>
                        </a:rPr>
                        <a:t> </a:t>
                      </a:r>
                      <a:endParaRPr lang="en-CA" sz="900" b="0" i="0" u="none" strike="noStrike">
                        <a:solidFill>
                          <a:srgbClr val="000000"/>
                        </a:solidFill>
                        <a:effectLst/>
                        <a:latin typeface="Calibri" panose="020F0502020204030204" pitchFamily="34" charset="0"/>
                      </a:endParaRPr>
                    </a:p>
                  </a:txBody>
                  <a:tcPr marL="4541" marR="4541" marT="4541" marB="0" anchor="b"/>
                </a:tc>
                <a:extLst>
                  <a:ext uri="{0D108BD9-81ED-4DB2-BD59-A6C34878D82A}">
                    <a16:rowId xmlns:a16="http://schemas.microsoft.com/office/drawing/2014/main" val="2418229092"/>
                  </a:ext>
                </a:extLst>
              </a:tr>
              <a:tr h="302099">
                <a:tc rowSpan="2">
                  <a:txBody>
                    <a:bodyPr/>
                    <a:lstStyle/>
                    <a:p>
                      <a:pPr algn="ctr" fontAlgn="ctr"/>
                      <a:r>
                        <a:rPr lang="zh-CN" altLang="en-US" sz="1200" u="none" strike="noStrike" dirty="0">
                          <a:effectLst/>
                        </a:rPr>
                        <a:t>福利项目</a:t>
                      </a:r>
                      <a:endParaRPr lang="zh-CN" altLang="en-US" sz="1200" b="1" i="0" u="none" strike="noStrike" dirty="0">
                        <a:solidFill>
                          <a:srgbClr val="000000"/>
                        </a:solidFill>
                        <a:effectLst/>
                        <a:latin typeface="Calibri" panose="020F0502020204030204" pitchFamily="34" charset="0"/>
                      </a:endParaRPr>
                    </a:p>
                  </a:txBody>
                  <a:tcPr marL="4541" marR="4541" marT="4541" marB="0" anchor="ctr"/>
                </a:tc>
                <a:tc rowSpan="2">
                  <a:txBody>
                    <a:bodyPr/>
                    <a:lstStyle/>
                    <a:p>
                      <a:pPr algn="ctr" fontAlgn="ctr"/>
                      <a:r>
                        <a:rPr lang="zh-CN" altLang="en-US" sz="1200" u="none" strike="noStrike" dirty="0">
                          <a:effectLst/>
                        </a:rPr>
                        <a:t>福利数额</a:t>
                      </a:r>
                      <a:endParaRPr lang="zh-CN" altLang="en-US" sz="1200" b="1" i="0" u="none" strike="noStrike" dirty="0">
                        <a:solidFill>
                          <a:srgbClr val="000000"/>
                        </a:solidFill>
                        <a:effectLst/>
                        <a:latin typeface="Calibri" panose="020F0502020204030204" pitchFamily="34" charset="0"/>
                      </a:endParaRPr>
                    </a:p>
                  </a:txBody>
                  <a:tcPr marL="4541" marR="4541" marT="4541" marB="0" anchor="ctr"/>
                </a:tc>
                <a:tc rowSpan="2">
                  <a:txBody>
                    <a:bodyPr/>
                    <a:lstStyle/>
                    <a:p>
                      <a:pPr algn="ctr" fontAlgn="ctr"/>
                      <a:r>
                        <a:rPr lang="zh-CN" altLang="en-US" sz="1200" u="none" strike="noStrike" dirty="0">
                          <a:effectLst/>
                        </a:rPr>
                        <a:t>申请条件</a:t>
                      </a:r>
                      <a:endParaRPr lang="zh-CN" altLang="en-US" sz="1200" b="1" i="0" u="none" strike="noStrike" dirty="0">
                        <a:solidFill>
                          <a:srgbClr val="000000"/>
                        </a:solidFill>
                        <a:effectLst/>
                        <a:latin typeface="Calibri" panose="020F0502020204030204" pitchFamily="34" charset="0"/>
                      </a:endParaRPr>
                    </a:p>
                  </a:txBody>
                  <a:tcPr marL="4541" marR="4541" marT="4541" marB="0" anchor="ctr"/>
                </a:tc>
                <a:tc rowSpan="2">
                  <a:txBody>
                    <a:bodyPr/>
                    <a:lstStyle/>
                    <a:p>
                      <a:pPr algn="ctr" fontAlgn="ctr"/>
                      <a:r>
                        <a:rPr lang="zh-CN" altLang="en-US" sz="1200" u="none" strike="noStrike">
                          <a:effectLst/>
                        </a:rPr>
                        <a:t>相关信息</a:t>
                      </a:r>
                      <a:endParaRPr lang="zh-CN" altLang="en-US" sz="1200" b="1" i="0" u="none" strike="noStrike">
                        <a:solidFill>
                          <a:srgbClr val="000000"/>
                        </a:solidFill>
                        <a:effectLst/>
                        <a:latin typeface="Calibri" panose="020F0502020204030204" pitchFamily="34" charset="0"/>
                      </a:endParaRPr>
                    </a:p>
                  </a:txBody>
                  <a:tcPr marL="4541" marR="4541" marT="4541" marB="0" anchor="ctr"/>
                </a:tc>
                <a:tc gridSpan="4">
                  <a:txBody>
                    <a:bodyPr/>
                    <a:lstStyle/>
                    <a:p>
                      <a:pPr algn="ctr" fontAlgn="ctr"/>
                      <a:r>
                        <a:rPr lang="zh-CN" altLang="en-US" sz="900" u="none" strike="noStrike">
                          <a:effectLst/>
                        </a:rPr>
                        <a:t>适用人群（需满足条件）</a:t>
                      </a:r>
                      <a:endParaRPr lang="zh-CN" altLang="en-US" sz="900" b="1" i="0" u="none" strike="noStrike">
                        <a:solidFill>
                          <a:srgbClr val="000000"/>
                        </a:solidFill>
                        <a:effectLst/>
                        <a:latin typeface="Calibri" panose="020F0502020204030204" pitchFamily="34" charset="0"/>
                      </a:endParaRPr>
                    </a:p>
                  </a:txBody>
                  <a:tcPr marL="4541" marR="4541" marT="4541" marB="0" anchor="ct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2262869667"/>
                  </a:ext>
                </a:extLst>
              </a:tr>
              <a:tr h="539499">
                <a:tc vMerge="1">
                  <a:txBody>
                    <a:bodyPr/>
                    <a:lstStyle/>
                    <a:p>
                      <a:endParaRPr lang="en-CA"/>
                    </a:p>
                  </a:txBody>
                  <a:tcPr/>
                </a:tc>
                <a:tc vMerge="1">
                  <a:txBody>
                    <a:bodyPr/>
                    <a:lstStyle/>
                    <a:p>
                      <a:endParaRPr lang="en-CA"/>
                    </a:p>
                  </a:txBody>
                  <a:tcPr/>
                </a:tc>
                <a:tc vMerge="1">
                  <a:txBody>
                    <a:bodyPr/>
                    <a:lstStyle/>
                    <a:p>
                      <a:endParaRPr lang="en-CA"/>
                    </a:p>
                  </a:txBody>
                  <a:tcPr/>
                </a:tc>
                <a:tc vMerge="1">
                  <a:txBody>
                    <a:bodyPr/>
                    <a:lstStyle/>
                    <a:p>
                      <a:endParaRPr lang="en-CA"/>
                    </a:p>
                  </a:txBody>
                  <a:tcPr/>
                </a:tc>
                <a:tc>
                  <a:txBody>
                    <a:bodyPr/>
                    <a:lstStyle/>
                    <a:p>
                      <a:pPr algn="ctr" fontAlgn="ctr"/>
                      <a:r>
                        <a:rPr lang="zh-CN" altLang="en-US" sz="1200" u="none" strike="noStrike">
                          <a:effectLst/>
                        </a:rPr>
                        <a:t>雇员</a:t>
                      </a:r>
                      <a:r>
                        <a:rPr lang="en-US" altLang="zh-CN" sz="1200" u="none" strike="noStrike">
                          <a:effectLst/>
                        </a:rPr>
                        <a:t>(</a:t>
                      </a:r>
                      <a:r>
                        <a:rPr lang="zh-CN" altLang="en-US" sz="1200" u="none" strike="noStrike">
                          <a:effectLst/>
                        </a:rPr>
                        <a:t>含工签</a:t>
                      </a:r>
                      <a:r>
                        <a:rPr lang="en-US" altLang="zh-CN" sz="1200" u="none" strike="noStrike">
                          <a:effectLst/>
                        </a:rPr>
                        <a:t>)</a:t>
                      </a:r>
                      <a:endParaRPr lang="en-US" altLang="zh-CN" sz="1200" b="1"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zh-CN" altLang="en-US" sz="1200" u="none" strike="noStrike">
                          <a:effectLst/>
                        </a:rPr>
                        <a:t>小企业主</a:t>
                      </a:r>
                      <a:endParaRPr lang="zh-CN" altLang="en-US" sz="1200" b="1"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zh-CN" altLang="en-US" sz="1200" u="none" strike="noStrike">
                          <a:effectLst/>
                        </a:rPr>
                        <a:t>自雇</a:t>
                      </a:r>
                      <a:endParaRPr lang="zh-CN" altLang="en-US" sz="1200" b="1"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zh-CN" altLang="en-US" sz="1200" u="none" strike="noStrike">
                          <a:effectLst/>
                        </a:rPr>
                        <a:t>学生</a:t>
                      </a:r>
                      <a:endParaRPr lang="zh-CN" altLang="en-US" sz="1200" b="1" i="0" u="none" strike="noStrike">
                        <a:solidFill>
                          <a:srgbClr val="000000"/>
                        </a:solidFill>
                        <a:effectLst/>
                        <a:latin typeface="Calibri" panose="020F0502020204030204" pitchFamily="34" charset="0"/>
                      </a:endParaRPr>
                    </a:p>
                  </a:txBody>
                  <a:tcPr marL="4541" marR="4541" marT="4541" marB="0" anchor="ctr"/>
                </a:tc>
                <a:extLst>
                  <a:ext uri="{0D108BD9-81ED-4DB2-BD59-A6C34878D82A}">
                    <a16:rowId xmlns:a16="http://schemas.microsoft.com/office/drawing/2014/main" val="3737523738"/>
                  </a:ext>
                </a:extLst>
              </a:tr>
              <a:tr h="1489098">
                <a:tc>
                  <a:txBody>
                    <a:bodyPr/>
                    <a:lstStyle/>
                    <a:p>
                      <a:pPr algn="l" fontAlgn="ctr"/>
                      <a:r>
                        <a:rPr lang="en-CA" sz="1200" u="none" strike="noStrike">
                          <a:effectLst/>
                        </a:rPr>
                        <a:t>Canada Emergency Response Benefit </a:t>
                      </a:r>
                      <a:r>
                        <a:rPr lang="zh-CN" altLang="en-US" sz="1200" u="none" strike="noStrike">
                          <a:effectLst/>
                        </a:rPr>
                        <a:t>联邦应急补贴</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每月</a:t>
                      </a:r>
                      <a:r>
                        <a:rPr lang="en-US" altLang="zh-CN" sz="1200" u="none" strike="noStrike">
                          <a:effectLst/>
                        </a:rPr>
                        <a:t>$2000 </a:t>
                      </a:r>
                      <a:r>
                        <a:rPr lang="zh-CN" altLang="en-US" sz="1200" u="none" strike="noStrike">
                          <a:effectLst/>
                        </a:rPr>
                        <a:t>最多</a:t>
                      </a:r>
                      <a:r>
                        <a:rPr lang="en-US" altLang="zh-CN" sz="1200" u="none" strike="noStrike">
                          <a:effectLst/>
                        </a:rPr>
                        <a:t>4</a:t>
                      </a:r>
                      <a:r>
                        <a:rPr lang="zh-CN" altLang="en-US" sz="1200" u="none" strike="noStrike">
                          <a:effectLst/>
                        </a:rPr>
                        <a:t>个月</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en-US" altLang="zh-CN" sz="1200" u="none" strike="noStrike" dirty="0">
                          <a:effectLst/>
                        </a:rPr>
                        <a:t>1.</a:t>
                      </a:r>
                      <a:r>
                        <a:rPr lang="zh-CN" altLang="en-US" sz="1200" u="none" strike="noStrike" dirty="0">
                          <a:effectLst/>
                        </a:rPr>
                        <a:t>年满</a:t>
                      </a:r>
                      <a:r>
                        <a:rPr lang="en-US" altLang="zh-CN" sz="1200" u="none" strike="noStrike" dirty="0">
                          <a:effectLst/>
                        </a:rPr>
                        <a:t>15</a:t>
                      </a:r>
                      <a:r>
                        <a:rPr lang="zh-CN" altLang="en-US" sz="1200" u="none" strike="noStrike" dirty="0">
                          <a:effectLst/>
                        </a:rPr>
                        <a:t>岁；</a:t>
                      </a:r>
                      <a:r>
                        <a:rPr lang="en-US" altLang="zh-CN" sz="1200" u="none" strike="noStrike" dirty="0">
                          <a:effectLst/>
                        </a:rPr>
                        <a:t>2.</a:t>
                      </a:r>
                      <a:r>
                        <a:rPr lang="zh-CN" altLang="en-US" sz="1200" u="none" strike="noStrike" dirty="0">
                          <a:effectLst/>
                        </a:rPr>
                        <a:t>因疫情失业、生病、隔离、照顾生病家人或孩子无法上班的人士；</a:t>
                      </a:r>
                      <a:r>
                        <a:rPr lang="en-US" altLang="zh-CN" sz="1200" u="none" strike="noStrike" dirty="0">
                          <a:effectLst/>
                        </a:rPr>
                        <a:t>3.</a:t>
                      </a:r>
                      <a:r>
                        <a:rPr lang="zh-CN" altLang="en-US" sz="1200" u="none" strike="noStrike" dirty="0">
                          <a:effectLst/>
                        </a:rPr>
                        <a:t>去年或者</a:t>
                      </a:r>
                      <a:r>
                        <a:rPr lang="en-US" altLang="zh-CN" sz="1200" u="none" strike="noStrike" dirty="0">
                          <a:effectLst/>
                        </a:rPr>
                        <a:t>12</a:t>
                      </a:r>
                      <a:r>
                        <a:rPr lang="zh-CN" altLang="en-US" sz="1200" u="none" strike="noStrike" dirty="0">
                          <a:effectLst/>
                        </a:rPr>
                        <a:t>个月之内有</a:t>
                      </a:r>
                      <a:r>
                        <a:rPr lang="en-US" altLang="zh-CN" sz="1200" u="none" strike="noStrike" dirty="0">
                          <a:effectLst/>
                        </a:rPr>
                        <a:t>$5000</a:t>
                      </a:r>
                      <a:r>
                        <a:rPr lang="zh-CN" altLang="en-US" sz="1200" u="none" strike="noStrike" dirty="0">
                          <a:effectLst/>
                        </a:rPr>
                        <a:t>收入</a:t>
                      </a:r>
                      <a:r>
                        <a:rPr lang="en-US" altLang="zh-CN" sz="1200" u="none" strike="noStrike" dirty="0">
                          <a:effectLst/>
                        </a:rPr>
                        <a:t>4.</a:t>
                      </a:r>
                      <a:r>
                        <a:rPr lang="zh-CN" altLang="en-US" sz="1200" u="none" strike="noStrike" dirty="0">
                          <a:effectLst/>
                        </a:rPr>
                        <a:t>第一次申请，已经或将要停止工作在第一个四周</a:t>
                      </a:r>
                      <a:r>
                        <a:rPr lang="en-US" altLang="zh-CN" sz="1200" u="none" strike="noStrike" dirty="0">
                          <a:effectLst/>
                        </a:rPr>
                        <a:t>(3</a:t>
                      </a:r>
                      <a:r>
                        <a:rPr lang="zh-CN" altLang="en-US" sz="1200" u="none" strike="noStrike" dirty="0">
                          <a:effectLst/>
                        </a:rPr>
                        <a:t>月</a:t>
                      </a:r>
                      <a:r>
                        <a:rPr lang="en-US" altLang="zh-CN" sz="1200" u="none" strike="noStrike" dirty="0">
                          <a:effectLst/>
                        </a:rPr>
                        <a:t>15</a:t>
                      </a:r>
                      <a:r>
                        <a:rPr lang="zh-CN" altLang="en-US" sz="1200" u="none" strike="noStrike" dirty="0">
                          <a:effectLst/>
                        </a:rPr>
                        <a:t>日</a:t>
                      </a:r>
                      <a:r>
                        <a:rPr lang="en-US" altLang="zh-CN" sz="1200" u="none" strike="noStrike" dirty="0">
                          <a:effectLst/>
                        </a:rPr>
                        <a:t>-4</a:t>
                      </a:r>
                      <a:r>
                        <a:rPr lang="zh-CN" altLang="en-US" sz="1200" u="none" strike="noStrike" dirty="0">
                          <a:effectLst/>
                        </a:rPr>
                        <a:t>月</a:t>
                      </a:r>
                      <a:r>
                        <a:rPr lang="en-US" altLang="zh-CN" sz="1200" u="none" strike="noStrike" dirty="0">
                          <a:effectLst/>
                        </a:rPr>
                        <a:t>11</a:t>
                      </a:r>
                      <a:r>
                        <a:rPr lang="zh-CN" altLang="en-US" sz="1200" u="none" strike="noStrike" dirty="0">
                          <a:effectLst/>
                        </a:rPr>
                        <a:t>日；</a:t>
                      </a:r>
                      <a:r>
                        <a:rPr lang="en-US" altLang="zh-CN" sz="1200" u="none" strike="noStrike" dirty="0">
                          <a:effectLst/>
                        </a:rPr>
                        <a:t>4</a:t>
                      </a:r>
                      <a:r>
                        <a:rPr lang="zh-CN" altLang="en-US" sz="1200" u="none" strike="noStrike" dirty="0">
                          <a:effectLst/>
                        </a:rPr>
                        <a:t>月</a:t>
                      </a:r>
                      <a:r>
                        <a:rPr lang="en-US" altLang="zh-CN" sz="1200" u="none" strike="noStrike" dirty="0">
                          <a:effectLst/>
                        </a:rPr>
                        <a:t>12</a:t>
                      </a:r>
                      <a:r>
                        <a:rPr lang="zh-CN" altLang="en-US" sz="1200" u="none" strike="noStrike" dirty="0">
                          <a:effectLst/>
                        </a:rPr>
                        <a:t>日</a:t>
                      </a:r>
                      <a:r>
                        <a:rPr lang="en-US" altLang="zh-CN" sz="1200" u="none" strike="noStrike" dirty="0">
                          <a:effectLst/>
                        </a:rPr>
                        <a:t>-5</a:t>
                      </a:r>
                      <a:r>
                        <a:rPr lang="zh-CN" altLang="en-US" sz="1200" u="none" strike="noStrike" dirty="0">
                          <a:effectLst/>
                        </a:rPr>
                        <a:t>月</a:t>
                      </a:r>
                      <a:r>
                        <a:rPr lang="en-US" altLang="zh-CN" sz="1200" u="none" strike="noStrike" dirty="0">
                          <a:effectLst/>
                        </a:rPr>
                        <a:t>9</a:t>
                      </a:r>
                      <a:r>
                        <a:rPr lang="zh-CN" altLang="en-US" sz="1200" u="none" strike="noStrike" dirty="0">
                          <a:effectLst/>
                        </a:rPr>
                        <a:t>日）内连续</a:t>
                      </a:r>
                      <a:r>
                        <a:rPr lang="en-US" altLang="zh-CN" sz="1200" u="none" strike="noStrike" dirty="0">
                          <a:effectLst/>
                        </a:rPr>
                        <a:t>14</a:t>
                      </a:r>
                      <a:r>
                        <a:rPr lang="zh-CN" altLang="en-US" sz="1200" u="none" strike="noStrike" dirty="0">
                          <a:effectLst/>
                        </a:rPr>
                        <a:t>天或更长时间内工作或自雇收入收入低于</a:t>
                      </a:r>
                      <a:r>
                        <a:rPr lang="en-US" altLang="zh-CN" sz="1200" u="none" strike="noStrike" dirty="0">
                          <a:effectLst/>
                        </a:rPr>
                        <a:t>1000</a:t>
                      </a:r>
                      <a:r>
                        <a:rPr lang="zh-CN" altLang="en-US" sz="1200" u="none" strike="noStrike" dirty="0">
                          <a:effectLst/>
                        </a:rPr>
                        <a:t>的；之后的申请，在整个</a:t>
                      </a:r>
                      <a:r>
                        <a:rPr lang="en-US" altLang="zh-CN" sz="1200" u="none" strike="noStrike" dirty="0">
                          <a:effectLst/>
                        </a:rPr>
                        <a:t>4</a:t>
                      </a:r>
                      <a:r>
                        <a:rPr lang="zh-CN" altLang="en-US" sz="1200" u="none" strike="noStrike" dirty="0">
                          <a:effectLst/>
                        </a:rPr>
                        <a:t>周中没有工作或预期会保持这个状态，工作或者自雇收入不足</a:t>
                      </a:r>
                      <a:r>
                        <a:rPr lang="en-US" altLang="zh-CN" sz="1200" u="none" strike="noStrike" dirty="0">
                          <a:effectLst/>
                        </a:rPr>
                        <a:t>1000</a:t>
                      </a:r>
                      <a:r>
                        <a:rPr lang="zh-CN" altLang="en-US" sz="1200" u="none" strike="noStrike" dirty="0">
                          <a:effectLst/>
                        </a:rPr>
                        <a:t>；或者是</a:t>
                      </a:r>
                      <a:r>
                        <a:rPr lang="en-US" altLang="zh-CN" sz="1200" u="none" strike="noStrike" dirty="0">
                          <a:effectLst/>
                        </a:rPr>
                        <a:t>2019</a:t>
                      </a:r>
                      <a:r>
                        <a:rPr lang="zh-CN" altLang="en-US" sz="1200" u="none" strike="noStrike" dirty="0">
                          <a:effectLst/>
                        </a:rPr>
                        <a:t>年</a:t>
                      </a:r>
                      <a:r>
                        <a:rPr lang="en-US" altLang="zh-CN" sz="1200" u="none" strike="noStrike" dirty="0">
                          <a:effectLst/>
                        </a:rPr>
                        <a:t>12</a:t>
                      </a:r>
                      <a:r>
                        <a:rPr lang="zh-CN" altLang="en-US" sz="1200" u="none" strike="noStrike" dirty="0">
                          <a:effectLst/>
                        </a:rPr>
                        <a:t>月</a:t>
                      </a:r>
                      <a:r>
                        <a:rPr lang="en-US" altLang="zh-CN" sz="1200" u="none" strike="noStrike" dirty="0">
                          <a:effectLst/>
                        </a:rPr>
                        <a:t>29</a:t>
                      </a:r>
                      <a:r>
                        <a:rPr lang="zh-CN" altLang="en-US" sz="1200" u="none" strike="noStrike" dirty="0">
                          <a:effectLst/>
                        </a:rPr>
                        <a:t>日之后至少领过一周的</a:t>
                      </a:r>
                      <a:r>
                        <a:rPr lang="en-US" altLang="zh-CN" sz="1200" u="none" strike="noStrike" dirty="0">
                          <a:effectLst/>
                        </a:rPr>
                        <a:t>EI,</a:t>
                      </a:r>
                      <a:r>
                        <a:rPr lang="zh-CN" altLang="en-US" sz="1200" u="none" strike="noStrike" dirty="0">
                          <a:effectLst/>
                        </a:rPr>
                        <a:t>但是</a:t>
                      </a:r>
                      <a:r>
                        <a:rPr lang="en-US" altLang="zh-CN" sz="1200" u="none" strike="noStrike" dirty="0">
                          <a:effectLst/>
                        </a:rPr>
                        <a:t>EI</a:t>
                      </a:r>
                      <a:r>
                        <a:rPr lang="zh-CN" altLang="en-US" sz="1200" u="none" strike="noStrike" dirty="0">
                          <a:effectLst/>
                        </a:rPr>
                        <a:t>额度已经用尽。</a:t>
                      </a:r>
                      <a:endParaRPr lang="zh-CN" altLang="en-US" sz="1200" b="0" i="0" u="none" strike="noStrike" dirty="0">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dirty="0">
                          <a:effectLst/>
                        </a:rPr>
                        <a:t>登陆</a:t>
                      </a:r>
                      <a:r>
                        <a:rPr lang="en-CA" sz="1200" u="none" strike="noStrike" dirty="0">
                          <a:effectLst/>
                        </a:rPr>
                        <a:t>CRA My account </a:t>
                      </a:r>
                      <a:r>
                        <a:rPr lang="zh-CN" altLang="en-US" sz="1200" u="none" strike="noStrike" dirty="0">
                          <a:effectLst/>
                        </a:rPr>
                        <a:t>申请或电话申请。</a:t>
                      </a:r>
                      <a:r>
                        <a:rPr lang="en-US" altLang="zh-CN" sz="1200" u="none" strike="noStrike" dirty="0">
                          <a:effectLst/>
                        </a:rPr>
                        <a:t>4</a:t>
                      </a:r>
                      <a:r>
                        <a:rPr lang="zh-CN" altLang="en-US" sz="1200" u="none" strike="noStrike" dirty="0">
                          <a:effectLst/>
                        </a:rPr>
                        <a:t>月</a:t>
                      </a:r>
                      <a:r>
                        <a:rPr lang="en-US" altLang="zh-CN" sz="1200" u="none" strike="noStrike" dirty="0">
                          <a:effectLst/>
                        </a:rPr>
                        <a:t>6</a:t>
                      </a:r>
                      <a:r>
                        <a:rPr lang="zh-CN" altLang="en-US" sz="1200" u="none" strike="noStrike" dirty="0">
                          <a:effectLst/>
                        </a:rPr>
                        <a:t>日起按生日月份排申请时间</a:t>
                      </a:r>
                      <a:endParaRPr lang="zh-CN" altLang="en-US" sz="1200" b="0" i="0" u="none" strike="noStrike" dirty="0">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extLst>
                  <a:ext uri="{0D108BD9-81ED-4DB2-BD59-A6C34878D82A}">
                    <a16:rowId xmlns:a16="http://schemas.microsoft.com/office/drawing/2014/main" val="3097116776"/>
                  </a:ext>
                </a:extLst>
              </a:tr>
              <a:tr h="302099">
                <a:tc>
                  <a:txBody>
                    <a:bodyPr/>
                    <a:lstStyle/>
                    <a:p>
                      <a:pPr algn="l" fontAlgn="ctr"/>
                      <a:r>
                        <a:rPr lang="en-CA" sz="1200" u="none" strike="noStrike">
                          <a:effectLst/>
                        </a:rPr>
                        <a:t>Wage Boost for Essential Workers</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等待细则</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dirty="0">
                          <a:effectLst/>
                        </a:rPr>
                        <a:t>月收入不足</a:t>
                      </a:r>
                      <a:r>
                        <a:rPr lang="en-US" altLang="zh-CN" sz="1200" u="none" strike="noStrike" dirty="0">
                          <a:effectLst/>
                        </a:rPr>
                        <a:t>$2500</a:t>
                      </a:r>
                      <a:r>
                        <a:rPr lang="zh-CN" altLang="en-US" sz="1200" u="none" strike="noStrike" dirty="0">
                          <a:effectLst/>
                        </a:rPr>
                        <a:t>的重要岗位员工</a:t>
                      </a:r>
                      <a:endParaRPr lang="zh-CN" altLang="en-US" sz="1200" b="0" i="0" u="none" strike="noStrike" dirty="0">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dirty="0">
                          <a:effectLst/>
                        </a:rPr>
                        <a:t>待定</a:t>
                      </a:r>
                      <a:endParaRPr lang="zh-CN" altLang="en-US" sz="1200" b="0" i="0" u="none" strike="noStrike" dirty="0">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 </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 </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 </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 </a:t>
                      </a:r>
                      <a:endParaRPr lang="en-CA" sz="1200" b="0" i="0" u="none" strike="noStrike">
                        <a:solidFill>
                          <a:srgbClr val="000000"/>
                        </a:solidFill>
                        <a:effectLst/>
                        <a:latin typeface="Calibri" panose="020F0502020204030204" pitchFamily="34" charset="0"/>
                      </a:endParaRPr>
                    </a:p>
                  </a:txBody>
                  <a:tcPr marL="4541" marR="4541" marT="4541" marB="0" anchor="ctr"/>
                </a:tc>
                <a:extLst>
                  <a:ext uri="{0D108BD9-81ED-4DB2-BD59-A6C34878D82A}">
                    <a16:rowId xmlns:a16="http://schemas.microsoft.com/office/drawing/2014/main" val="3809997932"/>
                  </a:ext>
                </a:extLst>
              </a:tr>
              <a:tr h="302099">
                <a:tc>
                  <a:txBody>
                    <a:bodyPr/>
                    <a:lstStyle/>
                    <a:p>
                      <a:pPr algn="l" fontAlgn="ctr"/>
                      <a:r>
                        <a:rPr lang="en-CA" sz="1200" u="none" strike="noStrike">
                          <a:effectLst/>
                        </a:rPr>
                        <a:t>Canada Child Benefit Increase </a:t>
                      </a:r>
                      <a:r>
                        <a:rPr lang="zh-CN" altLang="en-US" sz="1200" u="none" strike="noStrike">
                          <a:effectLst/>
                        </a:rPr>
                        <a:t>增发牛奶金</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一次性</a:t>
                      </a:r>
                      <a:r>
                        <a:rPr lang="en-US" altLang="zh-CN" sz="1200" u="none" strike="noStrike">
                          <a:effectLst/>
                        </a:rPr>
                        <a:t>$300/</a:t>
                      </a:r>
                      <a:r>
                        <a:rPr lang="zh-CN" altLang="en-US" sz="1200" u="none" strike="noStrike">
                          <a:effectLst/>
                        </a:rPr>
                        <a:t>孩子</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有孩子的家庭</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根据</a:t>
                      </a:r>
                      <a:r>
                        <a:rPr lang="en-US" altLang="zh-CN" sz="1200" u="none" strike="noStrike">
                          <a:effectLst/>
                        </a:rPr>
                        <a:t>2018</a:t>
                      </a:r>
                      <a:r>
                        <a:rPr lang="zh-CN" altLang="en-US" sz="1200" u="none" strike="noStrike">
                          <a:effectLst/>
                        </a:rPr>
                        <a:t>年报税收入，</a:t>
                      </a:r>
                      <a:r>
                        <a:rPr lang="en-US" altLang="zh-CN" sz="1200" u="none" strike="noStrike">
                          <a:effectLst/>
                        </a:rPr>
                        <a:t>5</a:t>
                      </a:r>
                      <a:r>
                        <a:rPr lang="zh-CN" altLang="en-US" sz="1200" u="none" strike="noStrike">
                          <a:effectLst/>
                        </a:rPr>
                        <a:t>月份发放</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extLst>
                  <a:ext uri="{0D108BD9-81ED-4DB2-BD59-A6C34878D82A}">
                    <a16:rowId xmlns:a16="http://schemas.microsoft.com/office/drawing/2014/main" val="2274848567"/>
                  </a:ext>
                </a:extLst>
              </a:tr>
              <a:tr h="539499">
                <a:tc>
                  <a:txBody>
                    <a:bodyPr/>
                    <a:lstStyle/>
                    <a:p>
                      <a:pPr algn="l" fontAlgn="ctr"/>
                      <a:r>
                        <a:rPr lang="en-CA" sz="1200" u="none" strike="noStrike" dirty="0">
                          <a:effectLst/>
                        </a:rPr>
                        <a:t>One Time Special GST Credit </a:t>
                      </a:r>
                      <a:r>
                        <a:rPr lang="zh-CN" altLang="en-US" sz="1200" u="none" strike="noStrike" dirty="0">
                          <a:effectLst/>
                        </a:rPr>
                        <a:t>一次性</a:t>
                      </a:r>
                      <a:r>
                        <a:rPr lang="en-CA" sz="1200" u="none" strike="noStrike" dirty="0">
                          <a:effectLst/>
                        </a:rPr>
                        <a:t>GST</a:t>
                      </a:r>
                      <a:r>
                        <a:rPr lang="zh-CN" altLang="en-US" sz="1200" u="none" strike="noStrike" dirty="0">
                          <a:effectLst/>
                        </a:rPr>
                        <a:t>退税</a:t>
                      </a:r>
                      <a:endParaRPr lang="zh-CN" altLang="en-US" sz="1200" b="0" i="0" u="none" strike="noStrike" dirty="0">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一次性，最多</a:t>
                      </a:r>
                      <a:r>
                        <a:rPr lang="en-US" altLang="zh-CN" sz="1200" u="none" strike="noStrike">
                          <a:effectLst/>
                        </a:rPr>
                        <a:t>$400/</a:t>
                      </a:r>
                      <a:r>
                        <a:rPr lang="zh-CN" altLang="en-US" sz="1200" u="none" strike="noStrike">
                          <a:effectLst/>
                        </a:rPr>
                        <a:t>人，            </a:t>
                      </a:r>
                      <a:r>
                        <a:rPr lang="en-US" altLang="zh-CN" sz="1200" u="none" strike="noStrike">
                          <a:effectLst/>
                        </a:rPr>
                        <a:t>$600/</a:t>
                      </a:r>
                      <a:r>
                        <a:rPr lang="zh-CN" altLang="en-US" sz="1200" u="none" strike="noStrike">
                          <a:effectLst/>
                        </a:rPr>
                        <a:t>夫妻 </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中低收入</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根据</a:t>
                      </a:r>
                      <a:r>
                        <a:rPr lang="en-US" altLang="zh-CN" sz="1200" u="none" strike="noStrike">
                          <a:effectLst/>
                        </a:rPr>
                        <a:t>2018</a:t>
                      </a:r>
                      <a:r>
                        <a:rPr lang="zh-CN" altLang="en-US" sz="1200" u="none" strike="noStrike">
                          <a:effectLst/>
                        </a:rPr>
                        <a:t>年报税收入，</a:t>
                      </a:r>
                      <a:r>
                        <a:rPr lang="en-US" altLang="zh-CN" sz="1200" u="none" strike="noStrike">
                          <a:effectLst/>
                        </a:rPr>
                        <a:t>4</a:t>
                      </a:r>
                      <a:r>
                        <a:rPr lang="zh-CN" altLang="en-US" sz="1200" u="none" strike="noStrike">
                          <a:effectLst/>
                        </a:rPr>
                        <a:t>月</a:t>
                      </a:r>
                      <a:r>
                        <a:rPr lang="en-US" altLang="zh-CN" sz="1200" u="none" strike="noStrike">
                          <a:effectLst/>
                        </a:rPr>
                        <a:t>9</a:t>
                      </a:r>
                      <a:r>
                        <a:rPr lang="zh-CN" altLang="en-US" sz="1200" u="none" strike="noStrike">
                          <a:effectLst/>
                        </a:rPr>
                        <a:t>日发放</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extLst>
                  <a:ext uri="{0D108BD9-81ED-4DB2-BD59-A6C34878D82A}">
                    <a16:rowId xmlns:a16="http://schemas.microsoft.com/office/drawing/2014/main" val="574558934"/>
                  </a:ext>
                </a:extLst>
              </a:tr>
              <a:tr h="539499">
                <a:tc>
                  <a:txBody>
                    <a:bodyPr/>
                    <a:lstStyle/>
                    <a:p>
                      <a:pPr algn="l" fontAlgn="ctr"/>
                      <a:r>
                        <a:rPr lang="en-CA" sz="1200" u="none" strike="sngStrike">
                          <a:solidFill>
                            <a:schemeClr val="bg2">
                              <a:lumMod val="10000"/>
                            </a:schemeClr>
                          </a:solidFill>
                          <a:effectLst/>
                        </a:rPr>
                        <a:t>NB Workers Emergency Income Benefit NB</a:t>
                      </a:r>
                      <a:r>
                        <a:rPr lang="zh-CN" altLang="en-US" sz="1200" u="none" strike="sngStrike">
                          <a:solidFill>
                            <a:schemeClr val="bg2">
                              <a:lumMod val="10000"/>
                            </a:schemeClr>
                          </a:solidFill>
                          <a:effectLst/>
                        </a:rPr>
                        <a:t>省应急福利</a:t>
                      </a:r>
                      <a:endParaRPr lang="zh-CN" altLang="en-US" sz="1200" b="0" i="0" u="none" strike="sngStrike">
                        <a:solidFill>
                          <a:schemeClr val="bg2">
                            <a:lumMod val="10000"/>
                          </a:schemeClr>
                        </a:solidFill>
                        <a:effectLst/>
                        <a:latin typeface="Calibri" panose="020F0502020204030204" pitchFamily="34" charset="0"/>
                      </a:endParaRPr>
                    </a:p>
                  </a:txBody>
                  <a:tcPr marL="4541" marR="4541" marT="4541" marB="0" anchor="ctr"/>
                </a:tc>
                <a:tc>
                  <a:txBody>
                    <a:bodyPr/>
                    <a:lstStyle/>
                    <a:p>
                      <a:pPr algn="l" fontAlgn="ctr"/>
                      <a:r>
                        <a:rPr lang="zh-CN" altLang="en-US" sz="1200" u="none" strike="sngStrike" dirty="0">
                          <a:solidFill>
                            <a:schemeClr val="bg2">
                              <a:lumMod val="10000"/>
                            </a:schemeClr>
                          </a:solidFill>
                          <a:effectLst/>
                        </a:rPr>
                        <a:t>一次性</a:t>
                      </a:r>
                      <a:r>
                        <a:rPr lang="en-US" altLang="zh-CN" sz="1200" u="none" strike="sngStrike" dirty="0">
                          <a:solidFill>
                            <a:schemeClr val="bg2">
                              <a:lumMod val="10000"/>
                            </a:schemeClr>
                          </a:solidFill>
                          <a:effectLst/>
                        </a:rPr>
                        <a:t>$900 </a:t>
                      </a:r>
                      <a:endParaRPr lang="en-US" altLang="zh-CN" sz="1200" b="0" i="0" u="none" strike="sngStrike" dirty="0">
                        <a:solidFill>
                          <a:schemeClr val="bg2">
                            <a:lumMod val="10000"/>
                          </a:schemeClr>
                        </a:solidFill>
                        <a:effectLst/>
                        <a:latin typeface="Calibri" panose="020F0502020204030204" pitchFamily="34" charset="0"/>
                      </a:endParaRPr>
                    </a:p>
                  </a:txBody>
                  <a:tcPr marL="4541" marR="4541" marT="4541" marB="0" anchor="ctr"/>
                </a:tc>
                <a:tc>
                  <a:txBody>
                    <a:bodyPr/>
                    <a:lstStyle/>
                    <a:p>
                      <a:pPr algn="l" fontAlgn="ctr"/>
                      <a:r>
                        <a:rPr lang="en-US" altLang="zh-CN" sz="1200" u="none" strike="sngStrike">
                          <a:solidFill>
                            <a:schemeClr val="bg2">
                              <a:lumMod val="10000"/>
                            </a:schemeClr>
                          </a:solidFill>
                          <a:effectLst/>
                        </a:rPr>
                        <a:t>1.</a:t>
                      </a:r>
                      <a:r>
                        <a:rPr lang="zh-CN" altLang="en-US" sz="1200" u="none" strike="sngStrike">
                          <a:solidFill>
                            <a:schemeClr val="bg2">
                              <a:lumMod val="10000"/>
                            </a:schemeClr>
                          </a:solidFill>
                          <a:effectLst/>
                        </a:rPr>
                        <a:t>年满</a:t>
                      </a:r>
                      <a:r>
                        <a:rPr lang="en-US" altLang="zh-CN" sz="1200" u="none" strike="sngStrike">
                          <a:solidFill>
                            <a:schemeClr val="bg2">
                              <a:lumMod val="10000"/>
                            </a:schemeClr>
                          </a:solidFill>
                          <a:effectLst/>
                        </a:rPr>
                        <a:t>18</a:t>
                      </a:r>
                      <a:r>
                        <a:rPr lang="zh-CN" altLang="en-US" sz="1200" u="none" strike="sngStrike">
                          <a:solidFill>
                            <a:schemeClr val="bg2">
                              <a:lumMod val="10000"/>
                            </a:schemeClr>
                          </a:solidFill>
                          <a:effectLst/>
                        </a:rPr>
                        <a:t>岁；</a:t>
                      </a:r>
                      <a:r>
                        <a:rPr lang="en-US" altLang="zh-CN" sz="1200" u="none" strike="sngStrike">
                          <a:solidFill>
                            <a:schemeClr val="bg2">
                              <a:lumMod val="10000"/>
                            </a:schemeClr>
                          </a:solidFill>
                          <a:effectLst/>
                        </a:rPr>
                        <a:t>2.NB</a:t>
                      </a:r>
                      <a:r>
                        <a:rPr lang="zh-CN" altLang="en-US" sz="1200" u="none" strike="sngStrike">
                          <a:solidFill>
                            <a:schemeClr val="bg2">
                              <a:lumMod val="10000"/>
                            </a:schemeClr>
                          </a:solidFill>
                          <a:effectLst/>
                        </a:rPr>
                        <a:t>居民；</a:t>
                      </a:r>
                      <a:r>
                        <a:rPr lang="en-US" altLang="zh-CN" sz="1200" u="none" strike="sngStrike">
                          <a:solidFill>
                            <a:schemeClr val="bg2">
                              <a:lumMod val="10000"/>
                            </a:schemeClr>
                          </a:solidFill>
                          <a:effectLst/>
                        </a:rPr>
                        <a:t>3.</a:t>
                      </a:r>
                      <a:r>
                        <a:rPr lang="zh-CN" altLang="en-US" sz="1200" u="none" strike="sngStrike">
                          <a:solidFill>
                            <a:schemeClr val="bg2">
                              <a:lumMod val="10000"/>
                            </a:schemeClr>
                          </a:solidFill>
                          <a:effectLst/>
                        </a:rPr>
                        <a:t>因疫情失去收入，符合</a:t>
                      </a:r>
                      <a:r>
                        <a:rPr lang="en-US" altLang="zh-CN" sz="1200" u="none" strike="sngStrike">
                          <a:solidFill>
                            <a:schemeClr val="bg2">
                              <a:lumMod val="10000"/>
                            </a:schemeClr>
                          </a:solidFill>
                          <a:effectLst/>
                        </a:rPr>
                        <a:t>EI</a:t>
                      </a:r>
                      <a:r>
                        <a:rPr lang="zh-CN" altLang="en-US" sz="1200" u="none" strike="sngStrike">
                          <a:solidFill>
                            <a:schemeClr val="bg2">
                              <a:lumMod val="10000"/>
                            </a:schemeClr>
                          </a:solidFill>
                          <a:effectLst/>
                        </a:rPr>
                        <a:t>或联邦应急补贴申请条件人士</a:t>
                      </a:r>
                      <a:endParaRPr lang="zh-CN" altLang="en-US" sz="1200" b="0" i="0" u="none" strike="sngStrike">
                        <a:solidFill>
                          <a:schemeClr val="bg2">
                            <a:lumMod val="10000"/>
                          </a:schemeClr>
                        </a:solidFill>
                        <a:effectLst/>
                        <a:latin typeface="Calibri" panose="020F0502020204030204" pitchFamily="34" charset="0"/>
                      </a:endParaRPr>
                    </a:p>
                  </a:txBody>
                  <a:tcPr marL="4541" marR="4541" marT="4541" marB="0" anchor="ctr"/>
                </a:tc>
                <a:tc>
                  <a:txBody>
                    <a:bodyPr/>
                    <a:lstStyle/>
                    <a:p>
                      <a:pPr algn="l" fontAlgn="ctr"/>
                      <a:r>
                        <a:rPr lang="en-CA" sz="1200" u="none" strike="sngStrike">
                          <a:solidFill>
                            <a:schemeClr val="bg2">
                              <a:lumMod val="10000"/>
                            </a:schemeClr>
                          </a:solidFill>
                          <a:effectLst/>
                        </a:rPr>
                        <a:t>service NB</a:t>
                      </a:r>
                      <a:r>
                        <a:rPr lang="zh-CN" altLang="en-US" sz="1200" u="none" strike="sngStrike">
                          <a:solidFill>
                            <a:schemeClr val="bg2">
                              <a:lumMod val="10000"/>
                            </a:schemeClr>
                          </a:solidFill>
                          <a:effectLst/>
                        </a:rPr>
                        <a:t>网站或电话申请</a:t>
                      </a:r>
                      <a:endParaRPr lang="zh-CN" altLang="en-US" sz="1200" b="0" i="0" u="none" strike="sngStrike">
                        <a:solidFill>
                          <a:schemeClr val="bg2">
                            <a:lumMod val="10000"/>
                          </a:schemeClr>
                        </a:solidFill>
                        <a:effectLst/>
                        <a:latin typeface="Calibri" panose="020F0502020204030204" pitchFamily="34" charset="0"/>
                      </a:endParaRPr>
                    </a:p>
                  </a:txBody>
                  <a:tcPr marL="4541" marR="4541" marT="4541" marB="0" anchor="ctr"/>
                </a:tc>
                <a:tc>
                  <a:txBody>
                    <a:bodyPr/>
                    <a:lstStyle/>
                    <a:p>
                      <a:pPr algn="ctr" fontAlgn="ctr"/>
                      <a:r>
                        <a:rPr lang="en-CA" sz="1200" u="none" strike="sngStrike" dirty="0">
                          <a:solidFill>
                            <a:schemeClr val="bg2">
                              <a:lumMod val="10000"/>
                            </a:schemeClr>
                          </a:solidFill>
                          <a:effectLst/>
                        </a:rPr>
                        <a:t>Y</a:t>
                      </a:r>
                      <a:endParaRPr lang="en-CA" sz="1200" b="0" i="0" u="none" strike="sngStrike" dirty="0">
                        <a:solidFill>
                          <a:schemeClr val="bg2">
                            <a:lumMod val="10000"/>
                          </a:schemeClr>
                        </a:solidFill>
                        <a:effectLst/>
                        <a:latin typeface="Calibri" panose="020F0502020204030204" pitchFamily="34" charset="0"/>
                      </a:endParaRPr>
                    </a:p>
                  </a:txBody>
                  <a:tcPr marL="4541" marR="4541" marT="4541" marB="0" anchor="ctr"/>
                </a:tc>
                <a:tc>
                  <a:txBody>
                    <a:bodyPr/>
                    <a:lstStyle/>
                    <a:p>
                      <a:pPr algn="ctr" fontAlgn="ctr"/>
                      <a:r>
                        <a:rPr lang="en-CA" sz="1200" u="none" strike="sngStrike">
                          <a:solidFill>
                            <a:schemeClr val="bg2">
                              <a:lumMod val="10000"/>
                            </a:schemeClr>
                          </a:solidFill>
                          <a:effectLst/>
                        </a:rPr>
                        <a:t>Y</a:t>
                      </a:r>
                      <a:endParaRPr lang="en-CA" sz="1200" b="0" i="0" u="none" strike="sngStrike">
                        <a:solidFill>
                          <a:schemeClr val="bg2">
                            <a:lumMod val="10000"/>
                          </a:schemeClr>
                        </a:solidFill>
                        <a:effectLst/>
                        <a:latin typeface="Calibri" panose="020F0502020204030204" pitchFamily="34" charset="0"/>
                      </a:endParaRPr>
                    </a:p>
                  </a:txBody>
                  <a:tcPr marL="4541" marR="4541" marT="4541" marB="0" anchor="ctr"/>
                </a:tc>
                <a:tc>
                  <a:txBody>
                    <a:bodyPr/>
                    <a:lstStyle/>
                    <a:p>
                      <a:pPr algn="ctr" fontAlgn="ctr"/>
                      <a:r>
                        <a:rPr lang="en-CA" sz="1200" u="none" strike="sngStrike">
                          <a:solidFill>
                            <a:schemeClr val="bg2">
                              <a:lumMod val="10000"/>
                            </a:schemeClr>
                          </a:solidFill>
                          <a:effectLst/>
                        </a:rPr>
                        <a:t>Y</a:t>
                      </a:r>
                      <a:endParaRPr lang="en-CA" sz="1200" b="0" i="0" u="none" strike="sngStrike">
                        <a:solidFill>
                          <a:schemeClr val="bg2">
                            <a:lumMod val="10000"/>
                          </a:schemeClr>
                        </a:solidFill>
                        <a:effectLst/>
                        <a:latin typeface="Calibri" panose="020F0502020204030204" pitchFamily="34" charset="0"/>
                      </a:endParaRPr>
                    </a:p>
                  </a:txBody>
                  <a:tcPr marL="4541" marR="4541" marT="4541" marB="0" anchor="ctr"/>
                </a:tc>
                <a:tc>
                  <a:txBody>
                    <a:bodyPr/>
                    <a:lstStyle/>
                    <a:p>
                      <a:pPr algn="ctr" fontAlgn="ctr"/>
                      <a:r>
                        <a:rPr lang="en-CA" sz="1200" u="none" strike="sngStrike" dirty="0">
                          <a:solidFill>
                            <a:schemeClr val="bg2">
                              <a:lumMod val="10000"/>
                            </a:schemeClr>
                          </a:solidFill>
                          <a:effectLst/>
                        </a:rPr>
                        <a:t>Y</a:t>
                      </a:r>
                      <a:endParaRPr lang="en-CA" sz="1200" b="0" i="0" u="none" strike="sngStrike" dirty="0">
                        <a:solidFill>
                          <a:schemeClr val="bg2">
                            <a:lumMod val="10000"/>
                          </a:schemeClr>
                        </a:solidFill>
                        <a:effectLst/>
                        <a:latin typeface="Calibri" panose="020F0502020204030204" pitchFamily="34" charset="0"/>
                      </a:endParaRPr>
                    </a:p>
                  </a:txBody>
                  <a:tcPr marL="4541" marR="4541" marT="4541" marB="0" anchor="ctr"/>
                </a:tc>
                <a:extLst>
                  <a:ext uri="{0D108BD9-81ED-4DB2-BD59-A6C34878D82A}">
                    <a16:rowId xmlns:a16="http://schemas.microsoft.com/office/drawing/2014/main" val="2505651671"/>
                  </a:ext>
                </a:extLst>
              </a:tr>
              <a:tr h="539499">
                <a:tc>
                  <a:txBody>
                    <a:bodyPr/>
                    <a:lstStyle/>
                    <a:p>
                      <a:pPr algn="l" fontAlgn="ctr"/>
                      <a:r>
                        <a:rPr lang="en-CA" sz="1200" u="none" strike="noStrike">
                          <a:effectLst/>
                        </a:rPr>
                        <a:t>Residential Property Tax Credit </a:t>
                      </a:r>
                      <a:r>
                        <a:rPr lang="zh-CN" altLang="en-US" sz="1200" u="none" strike="noStrike">
                          <a:effectLst/>
                        </a:rPr>
                        <a:t>房产税退税</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省税部分（</a:t>
                      </a:r>
                      <a:r>
                        <a:rPr lang="en-CA" sz="1200" u="none" strike="noStrike">
                          <a:effectLst/>
                        </a:rPr>
                        <a:t>provincial portion）</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dirty="0">
                          <a:effectLst/>
                        </a:rPr>
                        <a:t>在</a:t>
                      </a:r>
                      <a:r>
                        <a:rPr lang="en-CA" sz="1200" u="none" strike="noStrike" dirty="0">
                          <a:effectLst/>
                        </a:rPr>
                        <a:t>NB</a:t>
                      </a:r>
                      <a:r>
                        <a:rPr lang="zh-CN" altLang="en-US" sz="1200" u="none" strike="noStrike" dirty="0">
                          <a:effectLst/>
                        </a:rPr>
                        <a:t>省有主居所；</a:t>
                      </a:r>
                      <a:endParaRPr lang="zh-CN" altLang="en-US" sz="1200" b="0" i="0" u="none" strike="noStrike" dirty="0">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可向前追溯</a:t>
                      </a:r>
                      <a:r>
                        <a:rPr lang="en-US" altLang="zh-CN" sz="1200" u="none" strike="noStrike">
                          <a:effectLst/>
                        </a:rPr>
                        <a:t>3</a:t>
                      </a:r>
                      <a:r>
                        <a:rPr lang="zh-CN" altLang="en-US" sz="1200" u="none" strike="noStrike">
                          <a:effectLst/>
                        </a:rPr>
                        <a:t>年，</a:t>
                      </a:r>
                      <a:r>
                        <a:rPr lang="en-CA" sz="1200" u="none" strike="noStrike">
                          <a:effectLst/>
                        </a:rPr>
                        <a:t>Service NB </a:t>
                      </a:r>
                      <a:r>
                        <a:rPr lang="zh-CN" altLang="en-US" sz="1200" u="none" strike="noStrike">
                          <a:effectLst/>
                        </a:rPr>
                        <a:t>网站或邮寄申请表</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dirty="0">
                          <a:effectLst/>
                        </a:rPr>
                        <a:t>Y</a:t>
                      </a:r>
                      <a:endParaRPr lang="en-CA" sz="1200" b="0" i="0" u="none" strike="noStrike" dirty="0">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dirty="0">
                          <a:effectLst/>
                        </a:rPr>
                        <a:t>Y</a:t>
                      </a:r>
                      <a:endParaRPr lang="en-CA" sz="1200" b="0" i="0" u="none" strike="noStrike" dirty="0">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N/A</a:t>
                      </a:r>
                      <a:endParaRPr lang="en-CA" sz="1200" b="0" i="0" u="none" strike="noStrike">
                        <a:solidFill>
                          <a:srgbClr val="000000"/>
                        </a:solidFill>
                        <a:effectLst/>
                        <a:latin typeface="Calibri" panose="020F0502020204030204" pitchFamily="34" charset="0"/>
                      </a:endParaRPr>
                    </a:p>
                  </a:txBody>
                  <a:tcPr marL="4541" marR="4541" marT="4541" marB="0" anchor="ctr"/>
                </a:tc>
                <a:extLst>
                  <a:ext uri="{0D108BD9-81ED-4DB2-BD59-A6C34878D82A}">
                    <a16:rowId xmlns:a16="http://schemas.microsoft.com/office/drawing/2014/main" val="1667479648"/>
                  </a:ext>
                </a:extLst>
              </a:tr>
              <a:tr h="539499">
                <a:tc>
                  <a:txBody>
                    <a:bodyPr/>
                    <a:lstStyle/>
                    <a:p>
                      <a:pPr algn="l" fontAlgn="ctr"/>
                      <a:r>
                        <a:rPr lang="en-CA" sz="1200" u="none" strike="noStrike">
                          <a:effectLst/>
                        </a:rPr>
                        <a:t>Property Tax Allowance </a:t>
                      </a:r>
                      <a:r>
                        <a:rPr lang="zh-CN" altLang="en-US" sz="1200" u="none" strike="noStrike">
                          <a:effectLst/>
                        </a:rPr>
                        <a:t>低收入房产税补贴</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最多</a:t>
                      </a:r>
                      <a:r>
                        <a:rPr lang="en-US" altLang="zh-CN" sz="1200" u="none" strike="noStrike">
                          <a:effectLst/>
                        </a:rPr>
                        <a:t>$300</a:t>
                      </a:r>
                      <a:endParaRPr lang="en-US" altLang="zh-CN"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en-US" altLang="zh-CN" sz="1200" u="none" strike="noStrike">
                          <a:effectLst/>
                        </a:rPr>
                        <a:t>1.</a:t>
                      </a:r>
                      <a:r>
                        <a:rPr lang="zh-CN" altLang="en-US" sz="1200" u="none" strike="noStrike">
                          <a:effectLst/>
                        </a:rPr>
                        <a:t>在</a:t>
                      </a:r>
                      <a:r>
                        <a:rPr lang="en-CA" sz="1200" u="none" strike="noStrike">
                          <a:effectLst/>
                        </a:rPr>
                        <a:t>NB</a:t>
                      </a:r>
                      <a:r>
                        <a:rPr lang="zh-CN" altLang="en-US" sz="1200" u="none" strike="noStrike">
                          <a:effectLst/>
                        </a:rPr>
                        <a:t>省有主居所；</a:t>
                      </a:r>
                      <a:r>
                        <a:rPr lang="en-US" altLang="zh-CN" sz="1200" u="none" strike="noStrike">
                          <a:effectLst/>
                        </a:rPr>
                        <a:t>2.</a:t>
                      </a:r>
                      <a:r>
                        <a:rPr lang="zh-CN" altLang="en-US" sz="1200" u="none" strike="noStrike">
                          <a:effectLst/>
                        </a:rPr>
                        <a:t>家庭年收入低于</a:t>
                      </a:r>
                      <a:r>
                        <a:rPr lang="en-US" altLang="zh-CN" sz="1200" u="none" strike="noStrike">
                          <a:effectLst/>
                        </a:rPr>
                        <a:t>$30,000</a:t>
                      </a:r>
                      <a:r>
                        <a:rPr lang="zh-CN" altLang="en-US" sz="1200" u="none" strike="noStrike">
                          <a:effectLst/>
                        </a:rPr>
                        <a:t>；</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可向前追溯</a:t>
                      </a:r>
                      <a:r>
                        <a:rPr lang="en-US" altLang="zh-CN" sz="1200" u="none" strike="noStrike">
                          <a:effectLst/>
                        </a:rPr>
                        <a:t>3</a:t>
                      </a:r>
                      <a:r>
                        <a:rPr lang="zh-CN" altLang="en-US" sz="1200" u="none" strike="noStrike">
                          <a:effectLst/>
                        </a:rPr>
                        <a:t>年， </a:t>
                      </a:r>
                      <a:r>
                        <a:rPr lang="en-CA" sz="1200" u="none" strike="noStrike">
                          <a:effectLst/>
                        </a:rPr>
                        <a:t>Service NB</a:t>
                      </a:r>
                      <a:r>
                        <a:rPr lang="zh-CN" altLang="en-US" sz="1200" u="none" strike="noStrike">
                          <a:effectLst/>
                        </a:rPr>
                        <a:t>网站或邮寄申请表</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dirty="0">
                          <a:effectLst/>
                        </a:rPr>
                        <a:t>Y</a:t>
                      </a:r>
                      <a:endParaRPr lang="en-CA" sz="1200" b="0" i="0" u="none" strike="noStrike" dirty="0">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Y</a:t>
                      </a:r>
                      <a:endParaRPr lang="en-CA" sz="1200" b="0" i="0" u="none" strike="noStrike">
                        <a:solidFill>
                          <a:srgbClr val="000000"/>
                        </a:solidFill>
                        <a:effectLst/>
                        <a:latin typeface="Calibri" panose="020F0502020204030204" pitchFamily="34" charset="0"/>
                      </a:endParaRPr>
                    </a:p>
                  </a:txBody>
                  <a:tcPr marL="4541" marR="4541" marT="4541" marB="0" anchor="ctr"/>
                </a:tc>
                <a:extLst>
                  <a:ext uri="{0D108BD9-81ED-4DB2-BD59-A6C34878D82A}">
                    <a16:rowId xmlns:a16="http://schemas.microsoft.com/office/drawing/2014/main" val="3371800740"/>
                  </a:ext>
                </a:extLst>
              </a:tr>
              <a:tr h="539499">
                <a:tc>
                  <a:txBody>
                    <a:bodyPr/>
                    <a:lstStyle/>
                    <a:p>
                      <a:pPr algn="l" fontAlgn="ctr"/>
                      <a:r>
                        <a:rPr lang="en-CA" sz="1200" u="none" strike="noStrike">
                          <a:effectLst/>
                        </a:rPr>
                        <a:t>New Brunswick Low-Income Seniors’ Benefit NB</a:t>
                      </a:r>
                      <a:r>
                        <a:rPr lang="zh-CN" altLang="en-US" sz="1200" u="none" strike="noStrike">
                          <a:effectLst/>
                        </a:rPr>
                        <a:t>省低收入长者补贴</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一次性</a:t>
                      </a:r>
                      <a:r>
                        <a:rPr lang="en-US" altLang="zh-CN" sz="1200" u="none" strike="noStrike">
                          <a:effectLst/>
                        </a:rPr>
                        <a:t>$400 </a:t>
                      </a:r>
                      <a:endParaRPr lang="en-US" altLang="zh-CN"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符合老年金项目之一：低收入补贴</a:t>
                      </a:r>
                      <a:r>
                        <a:rPr lang="en-US" altLang="zh-CN" sz="1200" u="none" strike="noStrike">
                          <a:effectLst/>
                        </a:rPr>
                        <a:t>(</a:t>
                      </a:r>
                      <a:r>
                        <a:rPr lang="en-CA" sz="1200" u="none" strike="noStrike">
                          <a:effectLst/>
                        </a:rPr>
                        <a:t>GIS),</a:t>
                      </a:r>
                      <a:r>
                        <a:rPr lang="zh-CN" altLang="en-US" sz="1200" u="none" strike="noStrike">
                          <a:effectLst/>
                        </a:rPr>
                        <a:t>丧偶补贴</a:t>
                      </a:r>
                      <a:r>
                        <a:rPr lang="en-US" altLang="zh-CN" sz="1200" u="none" strike="noStrike">
                          <a:effectLst/>
                        </a:rPr>
                        <a:t>(</a:t>
                      </a:r>
                      <a:r>
                        <a:rPr lang="en-CA" sz="1200" u="none" strike="noStrike">
                          <a:effectLst/>
                        </a:rPr>
                        <a:t>Allowance for the Survivor),</a:t>
                      </a:r>
                      <a:r>
                        <a:rPr lang="zh-CN" altLang="en-US" sz="1200" u="none" strike="noStrike">
                          <a:effectLst/>
                        </a:rPr>
                        <a:t>联邦补贴</a:t>
                      </a:r>
                      <a:r>
                        <a:rPr lang="en-US" altLang="zh-CN" sz="1200" u="none" strike="noStrike">
                          <a:effectLst/>
                        </a:rPr>
                        <a:t>(</a:t>
                      </a:r>
                      <a:r>
                        <a:rPr lang="en-CA" sz="1200" u="none" strike="noStrike">
                          <a:effectLst/>
                        </a:rPr>
                        <a:t>Frederal Allowance)</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en-CA" sz="1200" u="none" strike="noStrike">
                          <a:effectLst/>
                        </a:rPr>
                        <a:t>Service NB</a:t>
                      </a:r>
                      <a:r>
                        <a:rPr lang="zh-CN" altLang="en-US" sz="1200" u="none" strike="noStrike">
                          <a:effectLst/>
                        </a:rPr>
                        <a:t>网站或邮寄申请表，</a:t>
                      </a:r>
                      <a:r>
                        <a:rPr lang="en-US" altLang="zh-CN" sz="1200" u="none" strike="noStrike">
                          <a:effectLst/>
                        </a:rPr>
                        <a:t>4</a:t>
                      </a:r>
                      <a:r>
                        <a:rPr lang="zh-CN" altLang="en-US" sz="1200" u="none" strike="noStrike">
                          <a:effectLst/>
                        </a:rPr>
                        <a:t>月</a:t>
                      </a:r>
                      <a:r>
                        <a:rPr lang="en-US" altLang="zh-CN" sz="1200" u="none" strike="noStrike">
                          <a:effectLst/>
                        </a:rPr>
                        <a:t>1</a:t>
                      </a:r>
                      <a:r>
                        <a:rPr lang="zh-CN" altLang="en-US" sz="1200" u="none" strike="noStrike">
                          <a:effectLst/>
                        </a:rPr>
                        <a:t>日起申请</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N</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dirty="0">
                          <a:effectLst/>
                        </a:rPr>
                        <a:t>N</a:t>
                      </a:r>
                      <a:endParaRPr lang="en-CA" sz="1200" b="0" i="0" u="none" strike="noStrike" dirty="0">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dirty="0">
                          <a:effectLst/>
                        </a:rPr>
                        <a:t>N</a:t>
                      </a:r>
                      <a:endParaRPr lang="en-CA" sz="1200" b="0" i="0" u="none" strike="noStrike" dirty="0">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dirty="0">
                          <a:effectLst/>
                        </a:rPr>
                        <a:t>N</a:t>
                      </a:r>
                      <a:endParaRPr lang="en-CA" sz="1200" b="0" i="0" u="none" strike="noStrike" dirty="0">
                        <a:solidFill>
                          <a:srgbClr val="000000"/>
                        </a:solidFill>
                        <a:effectLst/>
                        <a:latin typeface="Calibri" panose="020F0502020204030204" pitchFamily="34" charset="0"/>
                      </a:endParaRPr>
                    </a:p>
                  </a:txBody>
                  <a:tcPr marL="4541" marR="4541" marT="4541" marB="0" anchor="ctr"/>
                </a:tc>
                <a:extLst>
                  <a:ext uri="{0D108BD9-81ED-4DB2-BD59-A6C34878D82A}">
                    <a16:rowId xmlns:a16="http://schemas.microsoft.com/office/drawing/2014/main" val="1954435084"/>
                  </a:ext>
                </a:extLst>
              </a:tr>
              <a:tr h="302099">
                <a:tc>
                  <a:txBody>
                    <a:bodyPr/>
                    <a:lstStyle/>
                    <a:p>
                      <a:pPr algn="l" fontAlgn="ctr"/>
                      <a:r>
                        <a:rPr lang="en-CA" sz="1200" u="none" strike="noStrike">
                          <a:effectLst/>
                        </a:rPr>
                        <a:t>Emergency Bridging Fund </a:t>
                      </a:r>
                      <a:r>
                        <a:rPr lang="zh-CN" altLang="en-US" sz="1200" u="none" strike="noStrike">
                          <a:effectLst/>
                        </a:rPr>
                        <a:t>学生应急资助金</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最多</a:t>
                      </a:r>
                      <a:r>
                        <a:rPr lang="en-US" altLang="zh-CN" sz="1200" u="none" strike="noStrike">
                          <a:effectLst/>
                        </a:rPr>
                        <a:t>$750</a:t>
                      </a:r>
                      <a:endParaRPr lang="en-US" altLang="zh-CN"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因疫情经济困难的大学生，包括留学生</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l" fontAlgn="ctr"/>
                      <a:r>
                        <a:rPr lang="zh-CN" altLang="en-US" sz="1200" u="none" strike="noStrike">
                          <a:effectLst/>
                        </a:rPr>
                        <a:t>通过学校申请</a:t>
                      </a:r>
                      <a:endParaRPr lang="zh-CN" altLang="en-US"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N</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N</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a:effectLst/>
                        </a:rPr>
                        <a:t>N</a:t>
                      </a:r>
                      <a:endParaRPr lang="en-CA" sz="1200" b="0" i="0" u="none" strike="noStrike">
                        <a:solidFill>
                          <a:srgbClr val="000000"/>
                        </a:solidFill>
                        <a:effectLst/>
                        <a:latin typeface="Calibri" panose="020F0502020204030204" pitchFamily="34" charset="0"/>
                      </a:endParaRPr>
                    </a:p>
                  </a:txBody>
                  <a:tcPr marL="4541" marR="4541" marT="4541" marB="0" anchor="ctr"/>
                </a:tc>
                <a:tc>
                  <a:txBody>
                    <a:bodyPr/>
                    <a:lstStyle/>
                    <a:p>
                      <a:pPr algn="ctr" fontAlgn="ctr"/>
                      <a:r>
                        <a:rPr lang="en-CA" sz="1200" u="none" strike="noStrike" dirty="0">
                          <a:effectLst/>
                        </a:rPr>
                        <a:t>Y</a:t>
                      </a:r>
                      <a:endParaRPr lang="en-CA" sz="1200" b="0" i="0" u="none" strike="noStrike" dirty="0">
                        <a:solidFill>
                          <a:srgbClr val="000000"/>
                        </a:solidFill>
                        <a:effectLst/>
                        <a:latin typeface="Calibri" panose="020F0502020204030204" pitchFamily="34" charset="0"/>
                      </a:endParaRPr>
                    </a:p>
                  </a:txBody>
                  <a:tcPr marL="4541" marR="4541" marT="4541" marB="0" anchor="ctr"/>
                </a:tc>
                <a:extLst>
                  <a:ext uri="{0D108BD9-81ED-4DB2-BD59-A6C34878D82A}">
                    <a16:rowId xmlns:a16="http://schemas.microsoft.com/office/drawing/2014/main" val="2114508903"/>
                  </a:ext>
                </a:extLst>
              </a:tr>
            </a:tbl>
          </a:graphicData>
        </a:graphic>
      </p:graphicFrame>
    </p:spTree>
    <p:extLst>
      <p:ext uri="{BB962C8B-B14F-4D97-AF65-F5344CB8AC3E}">
        <p14:creationId xmlns:p14="http://schemas.microsoft.com/office/powerpoint/2010/main" val="3059057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918404-925C-4019-82D4-1839242B7BC1}"/>
              </a:ext>
            </a:extLst>
          </p:cNvPr>
          <p:cNvPicPr>
            <a:picLocks noChangeAspect="1"/>
          </p:cNvPicPr>
          <p:nvPr/>
        </p:nvPicPr>
        <p:blipFill>
          <a:blip r:embed="rId3"/>
          <a:stretch>
            <a:fillRect/>
          </a:stretch>
        </p:blipFill>
        <p:spPr>
          <a:xfrm>
            <a:off x="0" y="0"/>
            <a:ext cx="468630" cy="6857999"/>
          </a:xfrm>
          <a:prstGeom prst="rect">
            <a:avLst/>
          </a:prstGeom>
        </p:spPr>
      </p:pic>
      <p:sp>
        <p:nvSpPr>
          <p:cNvPr id="4" name="Content Placeholder 3">
            <a:extLst>
              <a:ext uri="{FF2B5EF4-FFF2-40B4-BE49-F238E27FC236}">
                <a16:creationId xmlns:a16="http://schemas.microsoft.com/office/drawing/2014/main" id="{326CF607-7FCD-4028-AACA-FDCD67CDDD1E}"/>
              </a:ext>
            </a:extLst>
          </p:cNvPr>
          <p:cNvSpPr>
            <a:spLocks noGrp="1"/>
          </p:cNvSpPr>
          <p:nvPr>
            <p:ph idx="1"/>
          </p:nvPr>
        </p:nvSpPr>
        <p:spPr>
          <a:xfrm>
            <a:off x="914399" y="839552"/>
            <a:ext cx="10355807" cy="143859"/>
          </a:xfrm>
        </p:spPr>
        <p:txBody>
          <a:bodyPr>
            <a:normAutofit fontScale="25000" lnSpcReduction="20000"/>
          </a:bodyPr>
          <a:lstStyle/>
          <a:p>
            <a:endParaRPr lang="en-CA" dirty="0"/>
          </a:p>
        </p:txBody>
      </p:sp>
      <p:graphicFrame>
        <p:nvGraphicFramePr>
          <p:cNvPr id="6" name="Content Placeholder 6">
            <a:extLst>
              <a:ext uri="{FF2B5EF4-FFF2-40B4-BE49-F238E27FC236}">
                <a16:creationId xmlns:a16="http://schemas.microsoft.com/office/drawing/2014/main" id="{D883D9DC-2BD0-48D5-8AFB-D9A98B9C8AD5}"/>
              </a:ext>
            </a:extLst>
          </p:cNvPr>
          <p:cNvGraphicFramePr>
            <a:graphicFrameLocks/>
          </p:cNvGraphicFramePr>
          <p:nvPr>
            <p:extLst>
              <p:ext uri="{D42A27DB-BD31-4B8C-83A1-F6EECF244321}">
                <p14:modId xmlns:p14="http://schemas.microsoft.com/office/powerpoint/2010/main" val="2528914918"/>
              </p:ext>
            </p:extLst>
          </p:nvPr>
        </p:nvGraphicFramePr>
        <p:xfrm>
          <a:off x="468631" y="1"/>
          <a:ext cx="11723369" cy="6799786"/>
        </p:xfrm>
        <a:graphic>
          <a:graphicData uri="http://schemas.openxmlformats.org/drawingml/2006/table">
            <a:tbl>
              <a:tblPr firstRow="1" bandRow="1">
                <a:tableStyleId>{5C22544A-7EE6-4342-B048-85BDC9FD1C3A}</a:tableStyleId>
              </a:tblPr>
              <a:tblGrid>
                <a:gridCol w="1832659">
                  <a:extLst>
                    <a:ext uri="{9D8B030D-6E8A-4147-A177-3AD203B41FA5}">
                      <a16:colId xmlns:a16="http://schemas.microsoft.com/office/drawing/2014/main" val="1505882311"/>
                    </a:ext>
                  </a:extLst>
                </a:gridCol>
                <a:gridCol w="3539375">
                  <a:extLst>
                    <a:ext uri="{9D8B030D-6E8A-4147-A177-3AD203B41FA5}">
                      <a16:colId xmlns:a16="http://schemas.microsoft.com/office/drawing/2014/main" val="684115700"/>
                    </a:ext>
                  </a:extLst>
                </a:gridCol>
                <a:gridCol w="3515516">
                  <a:extLst>
                    <a:ext uri="{9D8B030D-6E8A-4147-A177-3AD203B41FA5}">
                      <a16:colId xmlns:a16="http://schemas.microsoft.com/office/drawing/2014/main" val="4023804521"/>
                    </a:ext>
                  </a:extLst>
                </a:gridCol>
                <a:gridCol w="1107763">
                  <a:extLst>
                    <a:ext uri="{9D8B030D-6E8A-4147-A177-3AD203B41FA5}">
                      <a16:colId xmlns:a16="http://schemas.microsoft.com/office/drawing/2014/main" val="3234194060"/>
                    </a:ext>
                  </a:extLst>
                </a:gridCol>
                <a:gridCol w="627919">
                  <a:extLst>
                    <a:ext uri="{9D8B030D-6E8A-4147-A177-3AD203B41FA5}">
                      <a16:colId xmlns:a16="http://schemas.microsoft.com/office/drawing/2014/main" val="3526594232"/>
                    </a:ext>
                  </a:extLst>
                </a:gridCol>
                <a:gridCol w="464589">
                  <a:extLst>
                    <a:ext uri="{9D8B030D-6E8A-4147-A177-3AD203B41FA5}">
                      <a16:colId xmlns:a16="http://schemas.microsoft.com/office/drawing/2014/main" val="2647465885"/>
                    </a:ext>
                  </a:extLst>
                </a:gridCol>
                <a:gridCol w="317774">
                  <a:extLst>
                    <a:ext uri="{9D8B030D-6E8A-4147-A177-3AD203B41FA5}">
                      <a16:colId xmlns:a16="http://schemas.microsoft.com/office/drawing/2014/main" val="3630080941"/>
                    </a:ext>
                  </a:extLst>
                </a:gridCol>
                <a:gridCol w="317774">
                  <a:extLst>
                    <a:ext uri="{9D8B030D-6E8A-4147-A177-3AD203B41FA5}">
                      <a16:colId xmlns:a16="http://schemas.microsoft.com/office/drawing/2014/main" val="2686692918"/>
                    </a:ext>
                  </a:extLst>
                </a:gridCol>
              </a:tblGrid>
              <a:tr h="455680">
                <a:tc gridSpan="8">
                  <a:txBody>
                    <a:bodyPr/>
                    <a:lstStyle/>
                    <a:p>
                      <a:pPr algn="ctr" fontAlgn="b"/>
                      <a:r>
                        <a:rPr lang="zh-CN" altLang="en-US" sz="2400" u="none" strike="noStrike" dirty="0">
                          <a:effectLst/>
                        </a:rPr>
                        <a:t>加拿大及</a:t>
                      </a:r>
                      <a:r>
                        <a:rPr lang="en-US" altLang="zh-CN" sz="2400" u="none" strike="noStrike" dirty="0">
                          <a:effectLst/>
                        </a:rPr>
                        <a:t>NB </a:t>
                      </a:r>
                      <a:r>
                        <a:rPr lang="zh-CN" altLang="en-US" sz="2400" u="none" strike="noStrike" dirty="0">
                          <a:effectLst/>
                        </a:rPr>
                        <a:t>省</a:t>
                      </a:r>
                      <a:r>
                        <a:rPr lang="en-US" altLang="zh-CN" sz="2400" u="none" strike="noStrike" dirty="0" err="1">
                          <a:effectLst/>
                        </a:rPr>
                        <a:t>Covid</a:t>
                      </a:r>
                      <a:r>
                        <a:rPr lang="en-US" altLang="zh-CN" sz="2400" u="none" strike="noStrike" dirty="0">
                          <a:effectLst/>
                        </a:rPr>
                        <a:t> 19 </a:t>
                      </a:r>
                      <a:r>
                        <a:rPr lang="zh-CN" altLang="en-US" sz="2400" u="none" strike="noStrike" dirty="0">
                          <a:effectLst/>
                        </a:rPr>
                        <a:t>期间企业福利汇总</a:t>
                      </a:r>
                      <a:endParaRPr lang="zh-CN" altLang="en-US" sz="2400" b="1" i="0" u="none" strike="noStrike" dirty="0">
                        <a:solidFill>
                          <a:srgbClr val="000000"/>
                        </a:solidFill>
                        <a:effectLst/>
                        <a:latin typeface="Calibri" panose="020F0502020204030204" pitchFamily="34" charset="0"/>
                      </a:endParaRPr>
                    </a:p>
                  </a:txBody>
                  <a:tcPr marL="384" marR="384" marT="384" marB="0" anchor="b"/>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2625145134"/>
                  </a:ext>
                </a:extLst>
              </a:tr>
              <a:tr h="455680">
                <a:tc>
                  <a:txBody>
                    <a:bodyPr/>
                    <a:lstStyle/>
                    <a:p>
                      <a:pPr algn="l" fontAlgn="b"/>
                      <a:r>
                        <a:rPr lang="en-CA" sz="1100" u="none" strike="noStrike">
                          <a:effectLst/>
                        </a:rPr>
                        <a:t> </a:t>
                      </a:r>
                      <a:endParaRPr lang="en-CA" sz="1100" b="0" i="0" u="none" strike="noStrike">
                        <a:solidFill>
                          <a:srgbClr val="000000"/>
                        </a:solidFill>
                        <a:effectLst/>
                        <a:latin typeface="Calibri" panose="020F0502020204030204" pitchFamily="34" charset="0"/>
                      </a:endParaRPr>
                    </a:p>
                  </a:txBody>
                  <a:tcPr marL="384" marR="384" marT="384" marB="0" anchor="b"/>
                </a:tc>
                <a:tc>
                  <a:txBody>
                    <a:bodyPr/>
                    <a:lstStyle/>
                    <a:p>
                      <a:pPr algn="l" fontAlgn="b"/>
                      <a:r>
                        <a:rPr lang="en-CA" sz="1100" u="none" strike="noStrike">
                          <a:effectLst/>
                        </a:rPr>
                        <a:t> </a:t>
                      </a:r>
                      <a:endParaRPr lang="en-CA" sz="1100" b="0" i="0" u="none" strike="noStrike">
                        <a:solidFill>
                          <a:srgbClr val="000000"/>
                        </a:solidFill>
                        <a:effectLst/>
                        <a:latin typeface="Calibri" panose="020F0502020204030204" pitchFamily="34" charset="0"/>
                      </a:endParaRPr>
                    </a:p>
                  </a:txBody>
                  <a:tcPr marL="384" marR="384" marT="384" marB="0" anchor="b"/>
                </a:tc>
                <a:tc>
                  <a:txBody>
                    <a:bodyPr/>
                    <a:lstStyle/>
                    <a:p>
                      <a:pPr algn="l" fontAlgn="b"/>
                      <a:r>
                        <a:rPr lang="en-CA" sz="1100" u="none" strike="noStrike">
                          <a:effectLst/>
                        </a:rPr>
                        <a:t> </a:t>
                      </a:r>
                      <a:endParaRPr lang="en-CA" sz="1100" b="0" i="0" u="none" strike="noStrike">
                        <a:solidFill>
                          <a:srgbClr val="000000"/>
                        </a:solidFill>
                        <a:effectLst/>
                        <a:latin typeface="Calibri" panose="020F0502020204030204" pitchFamily="34" charset="0"/>
                      </a:endParaRPr>
                    </a:p>
                  </a:txBody>
                  <a:tcPr marL="384" marR="384" marT="384" marB="0" anchor="b"/>
                </a:tc>
                <a:tc>
                  <a:txBody>
                    <a:bodyPr/>
                    <a:lstStyle/>
                    <a:p>
                      <a:pPr algn="l" fontAlgn="b"/>
                      <a:r>
                        <a:rPr lang="en-CA" sz="1100" u="none" strike="noStrike">
                          <a:effectLst/>
                        </a:rPr>
                        <a:t> </a:t>
                      </a:r>
                      <a:endParaRPr lang="en-CA" sz="1100" b="0" i="0" u="none" strike="noStrike">
                        <a:solidFill>
                          <a:srgbClr val="000000"/>
                        </a:solidFill>
                        <a:effectLst/>
                        <a:latin typeface="Calibri" panose="020F0502020204030204" pitchFamily="34" charset="0"/>
                      </a:endParaRPr>
                    </a:p>
                  </a:txBody>
                  <a:tcPr marL="384" marR="384" marT="384" marB="0" anchor="b"/>
                </a:tc>
                <a:tc>
                  <a:txBody>
                    <a:bodyPr/>
                    <a:lstStyle/>
                    <a:p>
                      <a:pPr algn="l" fontAlgn="b"/>
                      <a:r>
                        <a:rPr lang="en-CA" sz="1100" u="none" strike="noStrike">
                          <a:effectLst/>
                        </a:rPr>
                        <a:t> </a:t>
                      </a:r>
                      <a:endParaRPr lang="en-CA" sz="1100" b="0" i="0" u="none" strike="noStrike">
                        <a:solidFill>
                          <a:srgbClr val="000000"/>
                        </a:solidFill>
                        <a:effectLst/>
                        <a:latin typeface="Calibri" panose="020F0502020204030204" pitchFamily="34" charset="0"/>
                      </a:endParaRPr>
                    </a:p>
                  </a:txBody>
                  <a:tcPr marL="384" marR="384" marT="384" marB="0" anchor="b"/>
                </a:tc>
                <a:tc>
                  <a:txBody>
                    <a:bodyPr/>
                    <a:lstStyle/>
                    <a:p>
                      <a:pPr algn="l" fontAlgn="b"/>
                      <a:r>
                        <a:rPr lang="en-CA" sz="1100" u="none" strike="noStrike">
                          <a:effectLst/>
                        </a:rPr>
                        <a:t> </a:t>
                      </a:r>
                      <a:endParaRPr lang="en-CA" sz="1100" b="0" i="0" u="none" strike="noStrike">
                        <a:solidFill>
                          <a:srgbClr val="000000"/>
                        </a:solidFill>
                        <a:effectLst/>
                        <a:latin typeface="Calibri" panose="020F0502020204030204" pitchFamily="34" charset="0"/>
                      </a:endParaRPr>
                    </a:p>
                  </a:txBody>
                  <a:tcPr marL="384" marR="384" marT="384" marB="0" anchor="b"/>
                </a:tc>
                <a:tc>
                  <a:txBody>
                    <a:bodyPr/>
                    <a:lstStyle/>
                    <a:p>
                      <a:pPr algn="l" fontAlgn="b"/>
                      <a:r>
                        <a:rPr lang="en-CA" sz="1100" u="none" strike="noStrike">
                          <a:effectLst/>
                        </a:rPr>
                        <a:t> </a:t>
                      </a:r>
                      <a:endParaRPr lang="en-CA" sz="1100" b="0" i="0" u="none" strike="noStrike">
                        <a:solidFill>
                          <a:srgbClr val="000000"/>
                        </a:solidFill>
                        <a:effectLst/>
                        <a:latin typeface="Calibri" panose="020F0502020204030204" pitchFamily="34" charset="0"/>
                      </a:endParaRPr>
                    </a:p>
                  </a:txBody>
                  <a:tcPr marL="384" marR="384" marT="384" marB="0" anchor="b"/>
                </a:tc>
                <a:tc>
                  <a:txBody>
                    <a:bodyPr/>
                    <a:lstStyle/>
                    <a:p>
                      <a:pPr algn="l" fontAlgn="b"/>
                      <a:r>
                        <a:rPr lang="en-CA" sz="1100" u="none" strike="noStrike">
                          <a:effectLst/>
                        </a:rPr>
                        <a:t> </a:t>
                      </a:r>
                      <a:endParaRPr lang="en-CA" sz="1100" b="0" i="0" u="none" strike="noStrike">
                        <a:solidFill>
                          <a:srgbClr val="000000"/>
                        </a:solidFill>
                        <a:effectLst/>
                        <a:latin typeface="Calibri" panose="020F0502020204030204" pitchFamily="34" charset="0"/>
                      </a:endParaRPr>
                    </a:p>
                  </a:txBody>
                  <a:tcPr marL="384" marR="384" marT="384" marB="0" anchor="b"/>
                </a:tc>
                <a:extLst>
                  <a:ext uri="{0D108BD9-81ED-4DB2-BD59-A6C34878D82A}">
                    <a16:rowId xmlns:a16="http://schemas.microsoft.com/office/drawing/2014/main" val="2556266343"/>
                  </a:ext>
                </a:extLst>
              </a:tr>
              <a:tr h="455680">
                <a:tc rowSpan="2">
                  <a:txBody>
                    <a:bodyPr/>
                    <a:lstStyle/>
                    <a:p>
                      <a:pPr algn="ctr" fontAlgn="ctr"/>
                      <a:r>
                        <a:rPr lang="zh-CN" altLang="en-US" sz="1600" u="none" strike="noStrike" dirty="0">
                          <a:effectLst/>
                        </a:rPr>
                        <a:t>福利项目</a:t>
                      </a:r>
                      <a:endParaRPr lang="zh-CN" altLang="en-US" sz="1600" b="1" i="0" u="none" strike="noStrike" dirty="0">
                        <a:solidFill>
                          <a:srgbClr val="000000"/>
                        </a:solidFill>
                        <a:effectLst/>
                        <a:latin typeface="Calibri" panose="020F0502020204030204" pitchFamily="34" charset="0"/>
                      </a:endParaRPr>
                    </a:p>
                  </a:txBody>
                  <a:tcPr marL="384" marR="384" marT="384" marB="0" anchor="ctr"/>
                </a:tc>
                <a:tc rowSpan="2">
                  <a:txBody>
                    <a:bodyPr/>
                    <a:lstStyle/>
                    <a:p>
                      <a:pPr algn="ctr" fontAlgn="ctr"/>
                      <a:r>
                        <a:rPr lang="zh-CN" altLang="en-US" sz="1600" u="none" strike="noStrike" dirty="0">
                          <a:effectLst/>
                        </a:rPr>
                        <a:t>福利数额</a:t>
                      </a:r>
                      <a:endParaRPr lang="zh-CN" altLang="en-US" sz="1600" b="1" i="0" u="none" strike="noStrike" dirty="0">
                        <a:solidFill>
                          <a:srgbClr val="000000"/>
                        </a:solidFill>
                        <a:effectLst/>
                        <a:latin typeface="Calibri" panose="020F0502020204030204" pitchFamily="34" charset="0"/>
                      </a:endParaRPr>
                    </a:p>
                  </a:txBody>
                  <a:tcPr marL="384" marR="384" marT="384" marB="0" anchor="ctr"/>
                </a:tc>
                <a:tc rowSpan="2">
                  <a:txBody>
                    <a:bodyPr/>
                    <a:lstStyle/>
                    <a:p>
                      <a:pPr algn="ctr" fontAlgn="ctr"/>
                      <a:r>
                        <a:rPr lang="zh-CN" altLang="en-US" sz="1600" u="none" strike="noStrike">
                          <a:effectLst/>
                        </a:rPr>
                        <a:t>申请条件</a:t>
                      </a:r>
                      <a:endParaRPr lang="zh-CN" altLang="en-US" sz="1600" b="1" i="0" u="none" strike="noStrike">
                        <a:solidFill>
                          <a:srgbClr val="000000"/>
                        </a:solidFill>
                        <a:effectLst/>
                        <a:latin typeface="Calibri" panose="020F0502020204030204" pitchFamily="34" charset="0"/>
                      </a:endParaRPr>
                    </a:p>
                  </a:txBody>
                  <a:tcPr marL="384" marR="384" marT="384" marB="0" anchor="ctr"/>
                </a:tc>
                <a:tc rowSpan="2">
                  <a:txBody>
                    <a:bodyPr/>
                    <a:lstStyle/>
                    <a:p>
                      <a:pPr algn="ctr" fontAlgn="ctr"/>
                      <a:r>
                        <a:rPr lang="zh-CN" altLang="en-US" sz="1600" u="none" strike="noStrike">
                          <a:effectLst/>
                        </a:rPr>
                        <a:t>相关信息</a:t>
                      </a:r>
                      <a:endParaRPr lang="zh-CN" altLang="en-US" sz="1600" b="1" i="0" u="none" strike="noStrike">
                        <a:solidFill>
                          <a:srgbClr val="000000"/>
                        </a:solidFill>
                        <a:effectLst/>
                        <a:latin typeface="Calibri" panose="020F0502020204030204" pitchFamily="34" charset="0"/>
                      </a:endParaRPr>
                    </a:p>
                  </a:txBody>
                  <a:tcPr marL="384" marR="384" marT="384" marB="0" anchor="ctr"/>
                </a:tc>
                <a:tc gridSpan="4">
                  <a:txBody>
                    <a:bodyPr/>
                    <a:lstStyle/>
                    <a:p>
                      <a:pPr algn="ctr" fontAlgn="ctr"/>
                      <a:r>
                        <a:rPr lang="zh-CN" altLang="en-US" sz="1600" u="none" strike="noStrike">
                          <a:effectLst/>
                        </a:rPr>
                        <a:t>适用人群（需满足条件）</a:t>
                      </a:r>
                      <a:endParaRPr lang="zh-CN" altLang="en-US" sz="1600" b="1" i="0" u="none" strike="noStrike">
                        <a:solidFill>
                          <a:srgbClr val="000000"/>
                        </a:solidFill>
                        <a:effectLst/>
                        <a:latin typeface="Calibri" panose="020F0502020204030204" pitchFamily="34" charset="0"/>
                      </a:endParaRPr>
                    </a:p>
                  </a:txBody>
                  <a:tcPr marL="384" marR="384" marT="384" marB="0" anchor="ct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3122954670"/>
                  </a:ext>
                </a:extLst>
              </a:tr>
              <a:tr h="392748">
                <a:tc vMerge="1">
                  <a:txBody>
                    <a:bodyPr/>
                    <a:lstStyle/>
                    <a:p>
                      <a:endParaRPr lang="en-CA"/>
                    </a:p>
                  </a:txBody>
                  <a:tcPr/>
                </a:tc>
                <a:tc vMerge="1">
                  <a:txBody>
                    <a:bodyPr/>
                    <a:lstStyle/>
                    <a:p>
                      <a:endParaRPr lang="en-CA"/>
                    </a:p>
                  </a:txBody>
                  <a:tcPr/>
                </a:tc>
                <a:tc vMerge="1">
                  <a:txBody>
                    <a:bodyPr/>
                    <a:lstStyle/>
                    <a:p>
                      <a:endParaRPr lang="en-CA"/>
                    </a:p>
                  </a:txBody>
                  <a:tcPr/>
                </a:tc>
                <a:tc vMerge="1">
                  <a:txBody>
                    <a:bodyPr/>
                    <a:lstStyle/>
                    <a:p>
                      <a:endParaRPr lang="en-CA"/>
                    </a:p>
                  </a:txBody>
                  <a:tcPr/>
                </a:tc>
                <a:tc>
                  <a:txBody>
                    <a:bodyPr/>
                    <a:lstStyle/>
                    <a:p>
                      <a:pPr algn="ctr" fontAlgn="ctr"/>
                      <a:r>
                        <a:rPr lang="zh-CN" altLang="en-US" sz="1600" u="none" strike="noStrike">
                          <a:effectLst/>
                        </a:rPr>
                        <a:t>雇员</a:t>
                      </a:r>
                      <a:r>
                        <a:rPr lang="en-US" altLang="zh-CN" sz="1600" u="none" strike="noStrike">
                          <a:effectLst/>
                        </a:rPr>
                        <a:t>(</a:t>
                      </a:r>
                      <a:r>
                        <a:rPr lang="zh-CN" altLang="en-US" sz="1600" u="none" strike="noStrike">
                          <a:effectLst/>
                        </a:rPr>
                        <a:t>含工签</a:t>
                      </a:r>
                      <a:r>
                        <a:rPr lang="en-US" altLang="zh-CN" sz="1600" u="none" strike="noStrike">
                          <a:effectLst/>
                        </a:rPr>
                        <a:t>)</a:t>
                      </a:r>
                      <a:endParaRPr lang="en-US" altLang="zh-CN" sz="1600" b="1" i="0" u="none" strike="noStrike">
                        <a:solidFill>
                          <a:srgbClr val="000000"/>
                        </a:solidFill>
                        <a:effectLst/>
                        <a:latin typeface="Calibri" panose="020F0502020204030204" pitchFamily="34" charset="0"/>
                      </a:endParaRPr>
                    </a:p>
                  </a:txBody>
                  <a:tcPr marL="384" marR="384" marT="384" marB="0" anchor="ctr"/>
                </a:tc>
                <a:tc>
                  <a:txBody>
                    <a:bodyPr/>
                    <a:lstStyle/>
                    <a:p>
                      <a:pPr algn="ctr" fontAlgn="ctr"/>
                      <a:r>
                        <a:rPr lang="zh-CN" altLang="en-US" sz="1600" u="none" strike="noStrike">
                          <a:effectLst/>
                        </a:rPr>
                        <a:t>小企业主</a:t>
                      </a:r>
                      <a:endParaRPr lang="zh-CN" altLang="en-US" sz="1600" b="1" i="0" u="none" strike="noStrike">
                        <a:solidFill>
                          <a:srgbClr val="000000"/>
                        </a:solidFill>
                        <a:effectLst/>
                        <a:latin typeface="Calibri" panose="020F0502020204030204" pitchFamily="34" charset="0"/>
                      </a:endParaRPr>
                    </a:p>
                  </a:txBody>
                  <a:tcPr marL="384" marR="384" marT="384" marB="0" anchor="ctr"/>
                </a:tc>
                <a:tc>
                  <a:txBody>
                    <a:bodyPr/>
                    <a:lstStyle/>
                    <a:p>
                      <a:pPr algn="ctr" fontAlgn="ctr"/>
                      <a:r>
                        <a:rPr lang="zh-CN" altLang="en-US" sz="1600" u="none" strike="noStrike">
                          <a:effectLst/>
                        </a:rPr>
                        <a:t>自雇</a:t>
                      </a:r>
                      <a:endParaRPr lang="zh-CN" altLang="en-US" sz="1600" b="1" i="0" u="none" strike="noStrike">
                        <a:solidFill>
                          <a:srgbClr val="000000"/>
                        </a:solidFill>
                        <a:effectLst/>
                        <a:latin typeface="Calibri" panose="020F0502020204030204" pitchFamily="34" charset="0"/>
                      </a:endParaRPr>
                    </a:p>
                  </a:txBody>
                  <a:tcPr marL="384" marR="384" marT="384" marB="0" anchor="ctr"/>
                </a:tc>
                <a:tc>
                  <a:txBody>
                    <a:bodyPr/>
                    <a:lstStyle/>
                    <a:p>
                      <a:pPr algn="ctr" fontAlgn="ctr"/>
                      <a:r>
                        <a:rPr lang="zh-CN" altLang="en-US" sz="1600" u="none" strike="noStrike">
                          <a:effectLst/>
                        </a:rPr>
                        <a:t>学生</a:t>
                      </a:r>
                      <a:endParaRPr lang="zh-CN" altLang="en-US" sz="1600" b="1" i="0" u="none" strike="noStrike">
                        <a:solidFill>
                          <a:srgbClr val="000000"/>
                        </a:solidFill>
                        <a:effectLst/>
                        <a:latin typeface="Calibri" panose="020F0502020204030204" pitchFamily="34" charset="0"/>
                      </a:endParaRPr>
                    </a:p>
                  </a:txBody>
                  <a:tcPr marL="384" marR="384" marT="384" marB="0" anchor="ctr"/>
                </a:tc>
                <a:extLst>
                  <a:ext uri="{0D108BD9-81ED-4DB2-BD59-A6C34878D82A}">
                    <a16:rowId xmlns:a16="http://schemas.microsoft.com/office/drawing/2014/main" val="4175711531"/>
                  </a:ext>
                </a:extLst>
              </a:tr>
              <a:tr h="1556152">
                <a:tc>
                  <a:txBody>
                    <a:bodyPr/>
                    <a:lstStyle/>
                    <a:p>
                      <a:pPr algn="l" fontAlgn="ctr"/>
                      <a:r>
                        <a:rPr lang="en-CA" sz="1600" u="none" strike="noStrike">
                          <a:effectLst/>
                        </a:rPr>
                        <a:t>Canada Emergency Wage Subsidy </a:t>
                      </a:r>
                      <a:r>
                        <a:rPr lang="zh-CN" altLang="en-US" sz="1600" u="none" strike="noStrike">
                          <a:effectLst/>
                        </a:rPr>
                        <a:t>紧急工资补贴</a:t>
                      </a:r>
                      <a:endParaRPr lang="zh-CN" altLang="en-US" sz="1600" b="0" i="0" u="none" strike="noStrike">
                        <a:solidFill>
                          <a:srgbClr val="000000"/>
                        </a:solidFill>
                        <a:effectLst/>
                        <a:latin typeface="Calibri" panose="020F0502020204030204" pitchFamily="34" charset="0"/>
                      </a:endParaRPr>
                    </a:p>
                  </a:txBody>
                  <a:tcPr marL="384" marR="384" marT="384" marB="0" anchor="ctr"/>
                </a:tc>
                <a:tc>
                  <a:txBody>
                    <a:bodyPr/>
                    <a:lstStyle/>
                    <a:p>
                      <a:pPr algn="l" fontAlgn="ctr"/>
                      <a:r>
                        <a:rPr lang="en-US" altLang="zh-CN" sz="1600" u="none" strike="noStrike" dirty="0">
                          <a:effectLst/>
                        </a:rPr>
                        <a:t>75%</a:t>
                      </a:r>
                      <a:r>
                        <a:rPr lang="zh-CN" altLang="en-US" sz="1600" u="none" strike="noStrike" dirty="0">
                          <a:effectLst/>
                        </a:rPr>
                        <a:t>员工报酬</a:t>
                      </a:r>
                      <a:r>
                        <a:rPr lang="en-US" altLang="zh-CN" sz="1600" u="none" strike="noStrike" dirty="0">
                          <a:effectLst/>
                        </a:rPr>
                        <a:t>,</a:t>
                      </a:r>
                      <a:r>
                        <a:rPr lang="zh-CN" altLang="en-US" sz="1600" u="none" strike="noStrike" dirty="0">
                          <a:effectLst/>
                        </a:rPr>
                        <a:t>不超过</a:t>
                      </a:r>
                      <a:r>
                        <a:rPr lang="en-US" altLang="zh-CN" sz="1600" u="none" strike="noStrike" dirty="0">
                          <a:effectLst/>
                        </a:rPr>
                        <a:t>$847</a:t>
                      </a:r>
                      <a:r>
                        <a:rPr lang="zh-CN" altLang="en-US" sz="1600" u="none" strike="noStrike" dirty="0">
                          <a:effectLst/>
                        </a:rPr>
                        <a:t>每周每位员工；持续</a:t>
                      </a:r>
                      <a:r>
                        <a:rPr lang="en-US" altLang="zh-CN" sz="1600" u="none" strike="noStrike" dirty="0">
                          <a:effectLst/>
                        </a:rPr>
                        <a:t>12</a:t>
                      </a:r>
                      <a:r>
                        <a:rPr lang="zh-CN" altLang="en-US" sz="1600" u="none" strike="noStrike" dirty="0">
                          <a:effectLst/>
                        </a:rPr>
                        <a:t>周，从</a:t>
                      </a:r>
                      <a:r>
                        <a:rPr lang="en-US" altLang="zh-CN" sz="1600" u="none" strike="noStrike" dirty="0">
                          <a:effectLst/>
                        </a:rPr>
                        <a:t>3</a:t>
                      </a:r>
                      <a:r>
                        <a:rPr lang="zh-CN" altLang="en-US" sz="1600" u="none" strike="noStrike" dirty="0">
                          <a:effectLst/>
                        </a:rPr>
                        <a:t>月</a:t>
                      </a:r>
                      <a:r>
                        <a:rPr lang="en-US" altLang="zh-CN" sz="1600" u="none" strike="noStrike" dirty="0">
                          <a:effectLst/>
                        </a:rPr>
                        <a:t>15</a:t>
                      </a:r>
                      <a:r>
                        <a:rPr lang="zh-CN" altLang="en-US" sz="1600" u="none" strike="noStrike" dirty="0">
                          <a:effectLst/>
                        </a:rPr>
                        <a:t>日到</a:t>
                      </a:r>
                      <a:r>
                        <a:rPr lang="en-US" altLang="zh-CN" sz="1600" u="none" strike="noStrike" dirty="0">
                          <a:effectLst/>
                        </a:rPr>
                        <a:t>6</a:t>
                      </a:r>
                      <a:r>
                        <a:rPr lang="zh-CN" altLang="en-US" sz="1600" u="none" strike="noStrike" dirty="0">
                          <a:effectLst/>
                        </a:rPr>
                        <a:t>月</a:t>
                      </a:r>
                      <a:r>
                        <a:rPr lang="en-US" altLang="zh-CN" sz="1600" u="none" strike="noStrike" dirty="0">
                          <a:effectLst/>
                        </a:rPr>
                        <a:t>6</a:t>
                      </a:r>
                      <a:r>
                        <a:rPr lang="zh-CN" altLang="en-US" sz="1600" u="none" strike="noStrike" dirty="0">
                          <a:effectLst/>
                        </a:rPr>
                        <a:t>日，可以</a:t>
                      </a:r>
                      <a:r>
                        <a:rPr lang="en-US" altLang="zh-CN" sz="1600" u="none" strike="noStrike" dirty="0">
                          <a:effectLst/>
                        </a:rPr>
                        <a:t>100%</a:t>
                      </a:r>
                      <a:r>
                        <a:rPr lang="zh-CN" altLang="en-US" sz="1600" u="none" strike="noStrike" dirty="0">
                          <a:effectLst/>
                        </a:rPr>
                        <a:t>退还期间为员工支付的</a:t>
                      </a:r>
                      <a:r>
                        <a:rPr lang="en-US" altLang="zh-CN" sz="1600" u="none" strike="noStrike" dirty="0">
                          <a:effectLst/>
                        </a:rPr>
                        <a:t>EI,CPP</a:t>
                      </a:r>
                      <a:r>
                        <a:rPr lang="zh-CN" altLang="en-US" sz="1600" u="none" strike="noStrike" dirty="0">
                          <a:effectLst/>
                        </a:rPr>
                        <a:t>等；如果也符合</a:t>
                      </a:r>
                      <a:r>
                        <a:rPr lang="en-US" altLang="zh-CN" sz="1600" u="none" strike="noStrike" dirty="0">
                          <a:effectLst/>
                        </a:rPr>
                        <a:t>10%TWS,TWS</a:t>
                      </a:r>
                      <a:r>
                        <a:rPr lang="zh-CN" altLang="en-US" sz="1600" u="none" strike="noStrike" dirty="0">
                          <a:effectLst/>
                        </a:rPr>
                        <a:t>补贴额回从</a:t>
                      </a:r>
                      <a:r>
                        <a:rPr lang="en-US" altLang="zh-CN" sz="1600" u="none" strike="noStrike" dirty="0">
                          <a:effectLst/>
                        </a:rPr>
                        <a:t>CEWS</a:t>
                      </a:r>
                      <a:r>
                        <a:rPr lang="zh-CN" altLang="en-US" sz="1600" u="none" strike="noStrike" dirty="0">
                          <a:effectLst/>
                        </a:rPr>
                        <a:t>中扣除</a:t>
                      </a:r>
                      <a:endParaRPr lang="zh-CN" altLang="en-US" sz="1600" b="0" i="0" u="none" strike="noStrike" dirty="0">
                        <a:solidFill>
                          <a:srgbClr val="000000"/>
                        </a:solidFill>
                        <a:effectLst/>
                        <a:latin typeface="Calibri" panose="020F0502020204030204" pitchFamily="34" charset="0"/>
                      </a:endParaRPr>
                    </a:p>
                  </a:txBody>
                  <a:tcPr marL="384" marR="384" marT="384" marB="0" anchor="ctr"/>
                </a:tc>
                <a:tc>
                  <a:txBody>
                    <a:bodyPr/>
                    <a:lstStyle/>
                    <a:p>
                      <a:pPr algn="l" fontAlgn="ctr"/>
                      <a:r>
                        <a:rPr lang="en-US" altLang="zh-CN" sz="1600" u="none" strike="noStrike" dirty="0">
                          <a:effectLst/>
                        </a:rPr>
                        <a:t>1.</a:t>
                      </a:r>
                      <a:r>
                        <a:rPr lang="zh-CN" altLang="en-US" sz="1600" u="none" strike="noStrike" dirty="0">
                          <a:effectLst/>
                        </a:rPr>
                        <a:t>与</a:t>
                      </a:r>
                      <a:r>
                        <a:rPr lang="en-US" altLang="zh-CN" sz="1600" u="none" strike="noStrike" dirty="0">
                          <a:effectLst/>
                        </a:rPr>
                        <a:t>2019</a:t>
                      </a:r>
                      <a:r>
                        <a:rPr lang="zh-CN" altLang="en-US" sz="1600" u="none" strike="noStrike" dirty="0">
                          <a:effectLst/>
                        </a:rPr>
                        <a:t>年同比或</a:t>
                      </a:r>
                      <a:r>
                        <a:rPr lang="en-US" altLang="zh-CN" sz="1600" u="none" strike="noStrike" dirty="0">
                          <a:effectLst/>
                        </a:rPr>
                        <a:t>2020</a:t>
                      </a:r>
                      <a:r>
                        <a:rPr lang="zh-CN" altLang="en-US" sz="1600" u="none" strike="noStrike" dirty="0">
                          <a:effectLst/>
                        </a:rPr>
                        <a:t>年</a:t>
                      </a:r>
                      <a:r>
                        <a:rPr lang="en-US" altLang="zh-CN" sz="1600" u="none" strike="noStrike" dirty="0">
                          <a:effectLst/>
                        </a:rPr>
                        <a:t>1</a:t>
                      </a:r>
                      <a:r>
                        <a:rPr lang="zh-CN" altLang="en-US" sz="1600" u="none" strike="noStrike" dirty="0">
                          <a:effectLst/>
                        </a:rPr>
                        <a:t>、</a:t>
                      </a:r>
                      <a:r>
                        <a:rPr lang="en-US" altLang="zh-CN" sz="1600" u="none" strike="noStrike" dirty="0">
                          <a:effectLst/>
                        </a:rPr>
                        <a:t>2</a:t>
                      </a:r>
                      <a:r>
                        <a:rPr lang="zh-CN" altLang="en-US" sz="1600" u="none" strike="noStrike" dirty="0">
                          <a:effectLst/>
                        </a:rPr>
                        <a:t>月平均收入比较，</a:t>
                      </a:r>
                      <a:r>
                        <a:rPr lang="en-US" altLang="zh-CN" sz="1600" u="none" strike="noStrike" dirty="0">
                          <a:effectLst/>
                        </a:rPr>
                        <a:t>3</a:t>
                      </a:r>
                      <a:r>
                        <a:rPr lang="zh-CN" altLang="en-US" sz="1600" u="none" strike="noStrike" dirty="0">
                          <a:effectLst/>
                        </a:rPr>
                        <a:t>月收入下降</a:t>
                      </a:r>
                      <a:r>
                        <a:rPr lang="en-US" altLang="zh-CN" sz="1600" u="none" strike="noStrike" dirty="0">
                          <a:effectLst/>
                        </a:rPr>
                        <a:t>15%</a:t>
                      </a:r>
                      <a:r>
                        <a:rPr lang="zh-CN" altLang="en-US" sz="1600" u="none" strike="noStrike" dirty="0">
                          <a:effectLst/>
                        </a:rPr>
                        <a:t>，</a:t>
                      </a:r>
                      <a:r>
                        <a:rPr lang="en-US" altLang="zh-CN" sz="1600" u="none" strike="noStrike" dirty="0">
                          <a:effectLst/>
                        </a:rPr>
                        <a:t>4</a:t>
                      </a:r>
                      <a:r>
                        <a:rPr lang="zh-CN" altLang="en-US" sz="1600" u="none" strike="noStrike" dirty="0">
                          <a:effectLst/>
                        </a:rPr>
                        <a:t>、</a:t>
                      </a:r>
                      <a:r>
                        <a:rPr lang="en-US" altLang="zh-CN" sz="1600" u="none" strike="noStrike" dirty="0">
                          <a:effectLst/>
                        </a:rPr>
                        <a:t>5</a:t>
                      </a:r>
                      <a:r>
                        <a:rPr lang="zh-CN" altLang="en-US" sz="1600" u="none" strike="noStrike" dirty="0">
                          <a:effectLst/>
                        </a:rPr>
                        <a:t>月下降</a:t>
                      </a:r>
                      <a:r>
                        <a:rPr lang="en-US" altLang="zh-CN" sz="1600" u="none" strike="noStrike" dirty="0">
                          <a:effectLst/>
                        </a:rPr>
                        <a:t>30%;2.</a:t>
                      </a:r>
                      <a:r>
                        <a:rPr lang="zh-CN" altLang="en-US" sz="1600" u="none" strike="noStrike" dirty="0">
                          <a:effectLst/>
                        </a:rPr>
                        <a:t>员工是非直系亲属</a:t>
                      </a:r>
                      <a:endParaRPr lang="zh-CN" altLang="en-US" sz="1600" b="0" i="0" u="none" strike="noStrike" dirty="0">
                        <a:solidFill>
                          <a:srgbClr val="000000"/>
                        </a:solidFill>
                        <a:effectLst/>
                        <a:latin typeface="Calibri" panose="020F0502020204030204" pitchFamily="34" charset="0"/>
                      </a:endParaRPr>
                    </a:p>
                  </a:txBody>
                  <a:tcPr marL="384" marR="384" marT="384" marB="0" anchor="ctr"/>
                </a:tc>
                <a:tc>
                  <a:txBody>
                    <a:bodyPr/>
                    <a:lstStyle/>
                    <a:p>
                      <a:pPr algn="l" fontAlgn="ctr"/>
                      <a:r>
                        <a:rPr lang="zh-CN" altLang="en-US" sz="1600" u="none" strike="noStrike">
                          <a:effectLst/>
                        </a:rPr>
                        <a:t>登陆</a:t>
                      </a:r>
                      <a:r>
                        <a:rPr lang="en-CA" sz="1600" u="none" strike="noStrike">
                          <a:effectLst/>
                        </a:rPr>
                        <a:t>CRA My Business Account </a:t>
                      </a:r>
                      <a:r>
                        <a:rPr lang="zh-CN" altLang="en-US" sz="1600" u="none" strike="noStrike">
                          <a:effectLst/>
                        </a:rPr>
                        <a:t>申请</a:t>
                      </a:r>
                      <a:endParaRPr lang="zh-CN" altLang="en-US" sz="1600" b="0" i="0" u="none" strike="noStrike">
                        <a:solidFill>
                          <a:srgbClr val="000000"/>
                        </a:solidFill>
                        <a:effectLst/>
                        <a:latin typeface="Calibri" panose="020F0502020204030204" pitchFamily="34" charset="0"/>
                      </a:endParaRPr>
                    </a:p>
                  </a:txBody>
                  <a:tcPr marL="384" marR="384" marT="384" marB="0" anchor="ctr"/>
                </a:tc>
                <a:tc>
                  <a:txBody>
                    <a:bodyPr/>
                    <a:lstStyle/>
                    <a:p>
                      <a:pPr algn="ctr" fontAlgn="ctr"/>
                      <a:r>
                        <a:rPr lang="en-CA" sz="1600" u="none" strike="noStrike">
                          <a:effectLst/>
                        </a:rPr>
                        <a:t>N</a:t>
                      </a:r>
                      <a:endParaRPr lang="en-CA" sz="1600" b="0" i="0" u="none" strike="noStrike">
                        <a:solidFill>
                          <a:srgbClr val="000000"/>
                        </a:solidFill>
                        <a:effectLst/>
                        <a:latin typeface="Calibri" panose="020F0502020204030204" pitchFamily="34" charset="0"/>
                      </a:endParaRPr>
                    </a:p>
                  </a:txBody>
                  <a:tcPr marL="384" marR="384" marT="384" marB="0" anchor="ctr"/>
                </a:tc>
                <a:tc>
                  <a:txBody>
                    <a:bodyPr/>
                    <a:lstStyle/>
                    <a:p>
                      <a:pPr algn="ctr" fontAlgn="ctr"/>
                      <a:r>
                        <a:rPr lang="en-CA" sz="1600" u="none" strike="noStrike">
                          <a:effectLst/>
                        </a:rPr>
                        <a:t>Y</a:t>
                      </a:r>
                      <a:endParaRPr lang="en-CA" sz="1600" b="0" i="0" u="none" strike="noStrike">
                        <a:solidFill>
                          <a:srgbClr val="000000"/>
                        </a:solidFill>
                        <a:effectLst/>
                        <a:latin typeface="Calibri" panose="020F0502020204030204" pitchFamily="34" charset="0"/>
                      </a:endParaRPr>
                    </a:p>
                  </a:txBody>
                  <a:tcPr marL="384" marR="384" marT="384" marB="0" anchor="ctr"/>
                </a:tc>
                <a:tc>
                  <a:txBody>
                    <a:bodyPr/>
                    <a:lstStyle/>
                    <a:p>
                      <a:pPr algn="ctr" fontAlgn="ctr"/>
                      <a:r>
                        <a:rPr lang="en-CA" sz="1600" u="none" strike="noStrike">
                          <a:effectLst/>
                        </a:rPr>
                        <a:t>Y</a:t>
                      </a:r>
                      <a:endParaRPr lang="en-CA" sz="1600" b="0" i="0" u="none" strike="noStrike">
                        <a:solidFill>
                          <a:srgbClr val="000000"/>
                        </a:solidFill>
                        <a:effectLst/>
                        <a:latin typeface="Calibri" panose="020F0502020204030204" pitchFamily="34" charset="0"/>
                      </a:endParaRPr>
                    </a:p>
                  </a:txBody>
                  <a:tcPr marL="384" marR="384" marT="384" marB="0" anchor="ctr"/>
                </a:tc>
                <a:tc>
                  <a:txBody>
                    <a:bodyPr/>
                    <a:lstStyle/>
                    <a:p>
                      <a:pPr algn="ctr" fontAlgn="ctr"/>
                      <a:r>
                        <a:rPr lang="en-CA" sz="1600" u="none" strike="noStrike">
                          <a:effectLst/>
                        </a:rPr>
                        <a:t>N</a:t>
                      </a:r>
                      <a:endParaRPr lang="en-CA" sz="1600" b="0" i="0" u="none" strike="noStrike">
                        <a:solidFill>
                          <a:srgbClr val="000000"/>
                        </a:solidFill>
                        <a:effectLst/>
                        <a:latin typeface="Calibri" panose="020F0502020204030204" pitchFamily="34" charset="0"/>
                      </a:endParaRPr>
                    </a:p>
                  </a:txBody>
                  <a:tcPr marL="384" marR="384" marT="384" marB="0" anchor="ctr"/>
                </a:tc>
                <a:extLst>
                  <a:ext uri="{0D108BD9-81ED-4DB2-BD59-A6C34878D82A}">
                    <a16:rowId xmlns:a16="http://schemas.microsoft.com/office/drawing/2014/main" val="1509776741"/>
                  </a:ext>
                </a:extLst>
              </a:tr>
              <a:tr h="1189329">
                <a:tc>
                  <a:txBody>
                    <a:bodyPr/>
                    <a:lstStyle/>
                    <a:p>
                      <a:pPr algn="l" fontAlgn="ctr"/>
                      <a:r>
                        <a:rPr lang="en-CA" sz="1600" u="none" strike="noStrike" dirty="0">
                          <a:effectLst/>
                        </a:rPr>
                        <a:t>Temporary Wage Subsidy </a:t>
                      </a:r>
                      <a:r>
                        <a:rPr lang="zh-CN" altLang="en-US" sz="1600" u="none" strike="noStrike" dirty="0">
                          <a:effectLst/>
                        </a:rPr>
                        <a:t>临时工资补贴</a:t>
                      </a:r>
                      <a:endParaRPr lang="zh-CN" altLang="en-US" sz="1600" b="0" i="0" u="none" strike="noStrike" dirty="0">
                        <a:solidFill>
                          <a:srgbClr val="000000"/>
                        </a:solidFill>
                        <a:effectLst/>
                        <a:latin typeface="Calibri" panose="020F0502020204030204" pitchFamily="34" charset="0"/>
                      </a:endParaRPr>
                    </a:p>
                  </a:txBody>
                  <a:tcPr marL="384" marR="384" marT="384" marB="0" anchor="ctr"/>
                </a:tc>
                <a:tc>
                  <a:txBody>
                    <a:bodyPr/>
                    <a:lstStyle/>
                    <a:p>
                      <a:pPr algn="l" fontAlgn="ctr"/>
                      <a:r>
                        <a:rPr lang="en-US" altLang="zh-CN" sz="1600" u="none" strike="noStrike">
                          <a:effectLst/>
                        </a:rPr>
                        <a:t>10%</a:t>
                      </a:r>
                      <a:r>
                        <a:rPr lang="zh-CN" altLang="en-US" sz="1600" u="none" strike="noStrike">
                          <a:effectLst/>
                        </a:rPr>
                        <a:t>员工报酬，</a:t>
                      </a:r>
                      <a:r>
                        <a:rPr lang="en-US" altLang="zh-CN" sz="1600" u="none" strike="noStrike">
                          <a:effectLst/>
                        </a:rPr>
                        <a:t>3</a:t>
                      </a:r>
                      <a:r>
                        <a:rPr lang="zh-CN" altLang="en-US" sz="1600" u="none" strike="noStrike">
                          <a:effectLst/>
                        </a:rPr>
                        <a:t>月</a:t>
                      </a:r>
                      <a:r>
                        <a:rPr lang="en-US" altLang="zh-CN" sz="1600" u="none" strike="noStrike">
                          <a:effectLst/>
                        </a:rPr>
                        <a:t>18</a:t>
                      </a:r>
                      <a:r>
                        <a:rPr lang="zh-CN" altLang="en-US" sz="1600" u="none" strike="noStrike">
                          <a:effectLst/>
                        </a:rPr>
                        <a:t>日到</a:t>
                      </a:r>
                      <a:r>
                        <a:rPr lang="en-US" altLang="zh-CN" sz="1600" u="none" strike="noStrike">
                          <a:effectLst/>
                        </a:rPr>
                        <a:t>6</a:t>
                      </a:r>
                      <a:r>
                        <a:rPr lang="zh-CN" altLang="en-US" sz="1600" u="none" strike="noStrike">
                          <a:effectLst/>
                        </a:rPr>
                        <a:t>月</a:t>
                      </a:r>
                      <a:r>
                        <a:rPr lang="en-US" altLang="zh-CN" sz="1600" u="none" strike="noStrike">
                          <a:effectLst/>
                        </a:rPr>
                        <a:t>19</a:t>
                      </a:r>
                      <a:r>
                        <a:rPr lang="zh-CN" altLang="en-US" sz="1600" u="none" strike="noStrike">
                          <a:effectLst/>
                        </a:rPr>
                        <a:t>日，三个月合计每位员工不超过</a:t>
                      </a:r>
                      <a:r>
                        <a:rPr lang="en-US" altLang="zh-CN" sz="1600" u="none" strike="noStrike">
                          <a:effectLst/>
                        </a:rPr>
                        <a:t>$1375</a:t>
                      </a:r>
                      <a:r>
                        <a:rPr lang="zh-CN" altLang="en-US" sz="1600" u="none" strike="noStrike">
                          <a:effectLst/>
                        </a:rPr>
                        <a:t>，总数不超过</a:t>
                      </a:r>
                      <a:r>
                        <a:rPr lang="en-US" altLang="zh-CN" sz="1600" u="none" strike="noStrike">
                          <a:effectLst/>
                        </a:rPr>
                        <a:t>$25000</a:t>
                      </a:r>
                      <a:r>
                        <a:rPr lang="zh-CN" altLang="en-US" sz="1600" u="none" strike="noStrike">
                          <a:effectLst/>
                        </a:rPr>
                        <a:t>。算企业应税收入</a:t>
                      </a:r>
                      <a:endParaRPr lang="zh-CN" altLang="en-US" sz="1600" b="0" i="0" u="none" strike="noStrike">
                        <a:solidFill>
                          <a:srgbClr val="000000"/>
                        </a:solidFill>
                        <a:effectLst/>
                        <a:latin typeface="Calibri" panose="020F0502020204030204" pitchFamily="34" charset="0"/>
                      </a:endParaRPr>
                    </a:p>
                  </a:txBody>
                  <a:tcPr marL="384" marR="384" marT="384" marB="0" anchor="ctr"/>
                </a:tc>
                <a:tc>
                  <a:txBody>
                    <a:bodyPr/>
                    <a:lstStyle/>
                    <a:p>
                      <a:pPr algn="l" fontAlgn="ctr"/>
                      <a:r>
                        <a:rPr lang="en-US" altLang="zh-CN" sz="1600" u="none" strike="noStrike" dirty="0">
                          <a:effectLst/>
                        </a:rPr>
                        <a:t>1</a:t>
                      </a:r>
                      <a:r>
                        <a:rPr lang="zh-CN" altLang="en-US" sz="1600" u="none" strike="noStrike" dirty="0">
                          <a:effectLst/>
                        </a:rPr>
                        <a:t>、任何私营个人、组织或加拿大控股企业；</a:t>
                      </a:r>
                      <a:r>
                        <a:rPr lang="en-US" altLang="zh-CN" sz="1600" u="none" strike="noStrike" dirty="0">
                          <a:effectLst/>
                        </a:rPr>
                        <a:t>2</a:t>
                      </a:r>
                      <a:r>
                        <a:rPr lang="zh-CN" altLang="en-US" sz="1600" u="none" strike="noStrike" dirty="0">
                          <a:effectLst/>
                        </a:rPr>
                        <a:t>、</a:t>
                      </a:r>
                      <a:r>
                        <a:rPr lang="en-US" altLang="zh-CN" sz="1600" u="none" strike="noStrike" dirty="0">
                          <a:effectLst/>
                        </a:rPr>
                        <a:t>3</a:t>
                      </a:r>
                      <a:r>
                        <a:rPr lang="zh-CN" altLang="en-US" sz="1600" u="none" strike="noStrike" dirty="0">
                          <a:effectLst/>
                        </a:rPr>
                        <a:t>月</a:t>
                      </a:r>
                      <a:r>
                        <a:rPr lang="en-US" altLang="zh-CN" sz="1600" u="none" strike="noStrike" dirty="0">
                          <a:effectLst/>
                        </a:rPr>
                        <a:t>18</a:t>
                      </a:r>
                      <a:r>
                        <a:rPr lang="zh-CN" altLang="en-US" sz="1600" u="none" strike="noStrike" dirty="0">
                          <a:effectLst/>
                        </a:rPr>
                        <a:t>号前在</a:t>
                      </a:r>
                      <a:r>
                        <a:rPr lang="en-US" altLang="zh-CN" sz="1600" u="none" strike="noStrike" dirty="0">
                          <a:effectLst/>
                        </a:rPr>
                        <a:t>CRA</a:t>
                      </a:r>
                      <a:r>
                        <a:rPr lang="zh-CN" altLang="en-US" sz="1600" u="none" strike="noStrike" dirty="0">
                          <a:effectLst/>
                        </a:rPr>
                        <a:t>有注册号，工资账户；</a:t>
                      </a:r>
                      <a:r>
                        <a:rPr lang="en-US" altLang="zh-CN" sz="1600" u="none" strike="noStrike" dirty="0">
                          <a:effectLst/>
                        </a:rPr>
                        <a:t>3</a:t>
                      </a:r>
                      <a:r>
                        <a:rPr lang="zh-CN" altLang="en-US" sz="1600" u="none" strike="noStrike" dirty="0">
                          <a:effectLst/>
                        </a:rPr>
                        <a:t>、给员工发工资、分红等其他报酬</a:t>
                      </a:r>
                      <a:endParaRPr lang="zh-CN" altLang="en-US" sz="1600" b="0" i="0" u="none" strike="noStrike" dirty="0">
                        <a:solidFill>
                          <a:srgbClr val="000000"/>
                        </a:solidFill>
                        <a:effectLst/>
                        <a:latin typeface="Calibri" panose="020F0502020204030204" pitchFamily="34" charset="0"/>
                      </a:endParaRPr>
                    </a:p>
                  </a:txBody>
                  <a:tcPr marL="384" marR="384" marT="384" marB="0" anchor="ctr"/>
                </a:tc>
                <a:tc>
                  <a:txBody>
                    <a:bodyPr/>
                    <a:lstStyle/>
                    <a:p>
                      <a:pPr algn="l" fontAlgn="ctr"/>
                      <a:r>
                        <a:rPr lang="zh-CN" altLang="en-US" sz="1600" u="none" strike="noStrike">
                          <a:effectLst/>
                        </a:rPr>
                        <a:t>无需申请。每月交所得税时扣除即可。</a:t>
                      </a:r>
                      <a:endParaRPr lang="zh-CN" altLang="en-US" sz="1600" b="0" i="0" u="none" strike="noStrike">
                        <a:solidFill>
                          <a:srgbClr val="000000"/>
                        </a:solidFill>
                        <a:effectLst/>
                        <a:latin typeface="Calibri" panose="020F0502020204030204" pitchFamily="34" charset="0"/>
                      </a:endParaRPr>
                    </a:p>
                  </a:txBody>
                  <a:tcPr marL="384" marR="384" marT="384" marB="0" anchor="ctr"/>
                </a:tc>
                <a:tc>
                  <a:txBody>
                    <a:bodyPr/>
                    <a:lstStyle/>
                    <a:p>
                      <a:pPr algn="ctr" fontAlgn="ctr"/>
                      <a:r>
                        <a:rPr lang="en-CA" sz="1600" u="none" strike="noStrike">
                          <a:effectLst/>
                        </a:rPr>
                        <a:t>N</a:t>
                      </a:r>
                      <a:endParaRPr lang="en-CA" sz="1600" b="0" i="0" u="none" strike="noStrike">
                        <a:solidFill>
                          <a:srgbClr val="000000"/>
                        </a:solidFill>
                        <a:effectLst/>
                        <a:latin typeface="Calibri" panose="020F0502020204030204" pitchFamily="34" charset="0"/>
                      </a:endParaRPr>
                    </a:p>
                  </a:txBody>
                  <a:tcPr marL="384" marR="384" marT="384" marB="0" anchor="ctr"/>
                </a:tc>
                <a:tc>
                  <a:txBody>
                    <a:bodyPr/>
                    <a:lstStyle/>
                    <a:p>
                      <a:pPr algn="ctr" fontAlgn="ctr"/>
                      <a:r>
                        <a:rPr lang="en-CA" sz="1600" u="none" strike="noStrike">
                          <a:effectLst/>
                        </a:rPr>
                        <a:t>Y</a:t>
                      </a:r>
                      <a:endParaRPr lang="en-CA" sz="1600" b="0" i="0" u="none" strike="noStrike">
                        <a:solidFill>
                          <a:srgbClr val="000000"/>
                        </a:solidFill>
                        <a:effectLst/>
                        <a:latin typeface="Calibri" panose="020F0502020204030204" pitchFamily="34" charset="0"/>
                      </a:endParaRPr>
                    </a:p>
                  </a:txBody>
                  <a:tcPr marL="384" marR="384" marT="384" marB="0" anchor="ctr"/>
                </a:tc>
                <a:tc>
                  <a:txBody>
                    <a:bodyPr/>
                    <a:lstStyle/>
                    <a:p>
                      <a:pPr algn="ctr" fontAlgn="ctr"/>
                      <a:r>
                        <a:rPr lang="en-CA" sz="1600" u="none" strike="noStrike">
                          <a:effectLst/>
                        </a:rPr>
                        <a:t>Y</a:t>
                      </a:r>
                      <a:endParaRPr lang="en-CA" sz="1600" b="0" i="0" u="none" strike="noStrike">
                        <a:solidFill>
                          <a:srgbClr val="000000"/>
                        </a:solidFill>
                        <a:effectLst/>
                        <a:latin typeface="Calibri" panose="020F0502020204030204" pitchFamily="34" charset="0"/>
                      </a:endParaRPr>
                    </a:p>
                  </a:txBody>
                  <a:tcPr marL="384" marR="384" marT="384" marB="0" anchor="ctr"/>
                </a:tc>
                <a:tc>
                  <a:txBody>
                    <a:bodyPr/>
                    <a:lstStyle/>
                    <a:p>
                      <a:pPr algn="ctr" fontAlgn="ctr"/>
                      <a:r>
                        <a:rPr lang="en-CA" sz="1600" u="none" strike="noStrike">
                          <a:effectLst/>
                        </a:rPr>
                        <a:t>N</a:t>
                      </a:r>
                      <a:endParaRPr lang="en-CA" sz="1600" b="0" i="0" u="none" strike="noStrike">
                        <a:solidFill>
                          <a:srgbClr val="000000"/>
                        </a:solidFill>
                        <a:effectLst/>
                        <a:latin typeface="Calibri" panose="020F0502020204030204" pitchFamily="34" charset="0"/>
                      </a:endParaRPr>
                    </a:p>
                  </a:txBody>
                  <a:tcPr marL="384" marR="384" marT="384" marB="0" anchor="ctr"/>
                </a:tc>
                <a:extLst>
                  <a:ext uri="{0D108BD9-81ED-4DB2-BD59-A6C34878D82A}">
                    <a16:rowId xmlns:a16="http://schemas.microsoft.com/office/drawing/2014/main" val="1728381056"/>
                  </a:ext>
                </a:extLst>
              </a:tr>
              <a:tr h="1922977">
                <a:tc>
                  <a:txBody>
                    <a:bodyPr/>
                    <a:lstStyle/>
                    <a:p>
                      <a:pPr algn="l" fontAlgn="ctr"/>
                      <a:r>
                        <a:rPr lang="en-CA" sz="1600" u="none" strike="noStrike" dirty="0">
                          <a:effectLst/>
                        </a:rPr>
                        <a:t>Canada Emergency Business Account </a:t>
                      </a:r>
                      <a:r>
                        <a:rPr lang="zh-CN" altLang="en-US" sz="1600" u="none" strike="noStrike" dirty="0">
                          <a:effectLst/>
                        </a:rPr>
                        <a:t>紧急企业借款</a:t>
                      </a:r>
                      <a:endParaRPr lang="zh-CN" altLang="en-US" sz="1600" b="0" i="0" u="none" strike="noStrike" dirty="0">
                        <a:solidFill>
                          <a:srgbClr val="000000"/>
                        </a:solidFill>
                        <a:effectLst/>
                        <a:latin typeface="Calibri" panose="020F0502020204030204" pitchFamily="34" charset="0"/>
                      </a:endParaRPr>
                    </a:p>
                  </a:txBody>
                  <a:tcPr marL="384" marR="384" marT="384" marB="0" anchor="ctr"/>
                </a:tc>
                <a:tc>
                  <a:txBody>
                    <a:bodyPr/>
                    <a:lstStyle/>
                    <a:p>
                      <a:pPr algn="l" fontAlgn="ctr"/>
                      <a:r>
                        <a:rPr lang="en-US" altLang="zh-CN" sz="1600" u="none" strike="noStrike" dirty="0">
                          <a:effectLst/>
                        </a:rPr>
                        <a:t>4</a:t>
                      </a:r>
                      <a:r>
                        <a:rPr lang="zh-CN" altLang="en-US" sz="1600" u="none" strike="noStrike" dirty="0">
                          <a:effectLst/>
                        </a:rPr>
                        <a:t>万借款，</a:t>
                      </a:r>
                      <a:r>
                        <a:rPr lang="en-US" altLang="zh-CN" sz="1600" u="none" strike="noStrike" dirty="0">
                          <a:effectLst/>
                        </a:rPr>
                        <a:t>2022</a:t>
                      </a:r>
                      <a:r>
                        <a:rPr lang="zh-CN" altLang="en-US" sz="1600" u="none" strike="noStrike" dirty="0">
                          <a:effectLst/>
                        </a:rPr>
                        <a:t>年</a:t>
                      </a:r>
                      <a:r>
                        <a:rPr lang="en-US" altLang="zh-CN" sz="1600" u="none" strike="noStrike" dirty="0">
                          <a:effectLst/>
                        </a:rPr>
                        <a:t>12</a:t>
                      </a:r>
                      <a:r>
                        <a:rPr lang="zh-CN" altLang="en-US" sz="1600" u="none" strike="noStrike" dirty="0">
                          <a:effectLst/>
                        </a:rPr>
                        <a:t>月</a:t>
                      </a:r>
                      <a:r>
                        <a:rPr lang="en-US" altLang="zh-CN" sz="1600" u="none" strike="noStrike" dirty="0">
                          <a:effectLst/>
                        </a:rPr>
                        <a:t>31</a:t>
                      </a:r>
                      <a:r>
                        <a:rPr lang="zh-CN" altLang="en-US" sz="1600" u="none" strike="noStrike" dirty="0">
                          <a:effectLst/>
                        </a:rPr>
                        <a:t>日前还清，免息，有可能免最多</a:t>
                      </a:r>
                      <a:r>
                        <a:rPr lang="en-US" altLang="zh-CN" sz="1600" u="none" strike="noStrike" dirty="0">
                          <a:effectLst/>
                        </a:rPr>
                        <a:t>1</a:t>
                      </a:r>
                      <a:r>
                        <a:rPr lang="zh-CN" altLang="en-US" sz="1600" u="none" strike="noStrike" dirty="0">
                          <a:effectLst/>
                        </a:rPr>
                        <a:t>万的本金。</a:t>
                      </a:r>
                      <a:endParaRPr lang="zh-CN" altLang="en-US" sz="1600" b="0" i="0" u="none" strike="noStrike" dirty="0">
                        <a:solidFill>
                          <a:srgbClr val="000000"/>
                        </a:solidFill>
                        <a:effectLst/>
                        <a:latin typeface="Calibri" panose="020F0502020204030204" pitchFamily="34" charset="0"/>
                      </a:endParaRPr>
                    </a:p>
                  </a:txBody>
                  <a:tcPr marL="384" marR="384" marT="384" marB="0" anchor="ctr"/>
                </a:tc>
                <a:tc>
                  <a:txBody>
                    <a:bodyPr/>
                    <a:lstStyle/>
                    <a:p>
                      <a:pPr algn="l" fontAlgn="ctr"/>
                      <a:r>
                        <a:rPr lang="zh-CN" altLang="en-US" sz="1600" u="none" strike="noStrike" dirty="0">
                          <a:effectLst/>
                        </a:rPr>
                        <a:t>公司在加拿大营业；</a:t>
                      </a:r>
                      <a:r>
                        <a:rPr lang="en-US" altLang="zh-CN" sz="1600" u="none" strike="noStrike" dirty="0">
                          <a:effectLst/>
                        </a:rPr>
                        <a:t>2020</a:t>
                      </a:r>
                      <a:r>
                        <a:rPr lang="zh-CN" altLang="en-US" sz="1600" u="none" strike="noStrike" dirty="0">
                          <a:effectLst/>
                        </a:rPr>
                        <a:t>年</a:t>
                      </a:r>
                      <a:r>
                        <a:rPr lang="en-US" altLang="zh-CN" sz="1600" u="none" strike="noStrike" dirty="0">
                          <a:effectLst/>
                        </a:rPr>
                        <a:t>3</a:t>
                      </a:r>
                      <a:r>
                        <a:rPr lang="zh-CN" altLang="en-US" sz="1600" u="none" strike="noStrike" dirty="0">
                          <a:effectLst/>
                        </a:rPr>
                        <a:t>月</a:t>
                      </a:r>
                      <a:r>
                        <a:rPr lang="en-US" altLang="zh-CN" sz="1600" u="none" strike="noStrike" dirty="0">
                          <a:effectLst/>
                        </a:rPr>
                        <a:t>1</a:t>
                      </a:r>
                      <a:r>
                        <a:rPr lang="zh-CN" altLang="en-US" sz="1600" u="none" strike="noStrike" dirty="0">
                          <a:effectLst/>
                        </a:rPr>
                        <a:t>日前成立；有联邦税号；</a:t>
                      </a:r>
                      <a:r>
                        <a:rPr lang="en-US" altLang="zh-CN" sz="1600" u="none" strike="noStrike" dirty="0">
                          <a:effectLst/>
                        </a:rPr>
                        <a:t>2019</a:t>
                      </a:r>
                      <a:r>
                        <a:rPr lang="zh-CN" altLang="en-US" sz="1600" u="none" strike="noStrike" dirty="0">
                          <a:effectLst/>
                        </a:rPr>
                        <a:t>年工资支出在</a:t>
                      </a:r>
                      <a:r>
                        <a:rPr lang="en-US" altLang="zh-CN" sz="1600" u="none" strike="noStrike" dirty="0">
                          <a:effectLst/>
                        </a:rPr>
                        <a:t>2</a:t>
                      </a:r>
                      <a:r>
                        <a:rPr lang="zh-CN" altLang="en-US" sz="1600" u="none" strike="noStrike" dirty="0">
                          <a:effectLst/>
                        </a:rPr>
                        <a:t>万至</a:t>
                      </a:r>
                      <a:r>
                        <a:rPr lang="en-US" altLang="zh-CN" sz="1600" u="none" strike="noStrike" dirty="0">
                          <a:effectLst/>
                        </a:rPr>
                        <a:t>150</a:t>
                      </a:r>
                      <a:r>
                        <a:rPr lang="zh-CN" altLang="en-US" sz="1600" u="none" strike="noStrike" dirty="0">
                          <a:effectLst/>
                        </a:rPr>
                        <a:t>万之间；在金融机构有活跃账户；一家借款人不得在多家金融机构借款；非政府、慈善、宗教、工会等组织，不能从事非法活动</a:t>
                      </a:r>
                      <a:endParaRPr lang="zh-CN" altLang="en-US" sz="1600" b="0" i="0" u="none" strike="noStrike" dirty="0">
                        <a:solidFill>
                          <a:srgbClr val="000000"/>
                        </a:solidFill>
                        <a:effectLst/>
                        <a:latin typeface="Calibri" panose="020F0502020204030204" pitchFamily="34" charset="0"/>
                      </a:endParaRPr>
                    </a:p>
                  </a:txBody>
                  <a:tcPr marL="384" marR="384" marT="384" marB="0" anchor="ctr"/>
                </a:tc>
                <a:tc>
                  <a:txBody>
                    <a:bodyPr/>
                    <a:lstStyle/>
                    <a:p>
                      <a:pPr algn="l" fontAlgn="ctr"/>
                      <a:r>
                        <a:rPr lang="zh-CN" altLang="en-US" sz="1600" u="none" strike="noStrike" dirty="0">
                          <a:effectLst/>
                        </a:rPr>
                        <a:t>企业开户银行在线申请</a:t>
                      </a:r>
                      <a:endParaRPr lang="zh-CN" altLang="en-US" sz="1600" b="0" i="0" u="none" strike="noStrike" dirty="0">
                        <a:solidFill>
                          <a:srgbClr val="000000"/>
                        </a:solidFill>
                        <a:effectLst/>
                        <a:latin typeface="Calibri" panose="020F0502020204030204" pitchFamily="34" charset="0"/>
                      </a:endParaRPr>
                    </a:p>
                  </a:txBody>
                  <a:tcPr marL="384" marR="384" marT="384" marB="0" anchor="ctr"/>
                </a:tc>
                <a:tc>
                  <a:txBody>
                    <a:bodyPr/>
                    <a:lstStyle/>
                    <a:p>
                      <a:pPr algn="ctr" fontAlgn="ctr"/>
                      <a:r>
                        <a:rPr lang="en-CA" sz="1600" u="none" strike="noStrike" dirty="0">
                          <a:effectLst/>
                        </a:rPr>
                        <a:t>N</a:t>
                      </a:r>
                      <a:endParaRPr lang="en-CA" sz="1600" b="0" i="0" u="none" strike="noStrike" dirty="0">
                        <a:solidFill>
                          <a:srgbClr val="000000"/>
                        </a:solidFill>
                        <a:effectLst/>
                        <a:latin typeface="Calibri" panose="020F0502020204030204" pitchFamily="34" charset="0"/>
                      </a:endParaRPr>
                    </a:p>
                  </a:txBody>
                  <a:tcPr marL="384" marR="384" marT="384" marB="0" anchor="ctr"/>
                </a:tc>
                <a:tc>
                  <a:txBody>
                    <a:bodyPr/>
                    <a:lstStyle/>
                    <a:p>
                      <a:pPr algn="ctr" fontAlgn="ctr"/>
                      <a:r>
                        <a:rPr lang="en-CA" sz="1600" u="none" strike="noStrike" dirty="0">
                          <a:effectLst/>
                        </a:rPr>
                        <a:t>Y</a:t>
                      </a:r>
                      <a:endParaRPr lang="en-CA" sz="1600" b="0" i="0" u="none" strike="noStrike" dirty="0">
                        <a:solidFill>
                          <a:srgbClr val="000000"/>
                        </a:solidFill>
                        <a:effectLst/>
                        <a:latin typeface="Calibri" panose="020F0502020204030204" pitchFamily="34" charset="0"/>
                      </a:endParaRPr>
                    </a:p>
                  </a:txBody>
                  <a:tcPr marL="384" marR="384" marT="384" marB="0" anchor="ctr"/>
                </a:tc>
                <a:tc>
                  <a:txBody>
                    <a:bodyPr/>
                    <a:lstStyle/>
                    <a:p>
                      <a:pPr algn="ctr" fontAlgn="ctr"/>
                      <a:r>
                        <a:rPr lang="en-CA" sz="1600" u="none" strike="noStrike" dirty="0">
                          <a:effectLst/>
                        </a:rPr>
                        <a:t>Y</a:t>
                      </a:r>
                      <a:endParaRPr lang="en-CA" sz="1600" b="0" i="0" u="none" strike="noStrike" dirty="0">
                        <a:solidFill>
                          <a:srgbClr val="000000"/>
                        </a:solidFill>
                        <a:effectLst/>
                        <a:latin typeface="Calibri" panose="020F0502020204030204" pitchFamily="34" charset="0"/>
                      </a:endParaRPr>
                    </a:p>
                  </a:txBody>
                  <a:tcPr marL="384" marR="384" marT="384" marB="0" anchor="ctr"/>
                </a:tc>
                <a:tc>
                  <a:txBody>
                    <a:bodyPr/>
                    <a:lstStyle/>
                    <a:p>
                      <a:pPr algn="ctr" fontAlgn="ctr"/>
                      <a:r>
                        <a:rPr lang="en-CA" sz="1600" u="none" strike="noStrike" dirty="0">
                          <a:effectLst/>
                        </a:rPr>
                        <a:t>N</a:t>
                      </a:r>
                      <a:endParaRPr lang="en-CA" sz="1600" b="0" i="0" u="none" strike="noStrike" dirty="0">
                        <a:solidFill>
                          <a:srgbClr val="000000"/>
                        </a:solidFill>
                        <a:effectLst/>
                        <a:latin typeface="Calibri" panose="020F0502020204030204" pitchFamily="34" charset="0"/>
                      </a:endParaRPr>
                    </a:p>
                  </a:txBody>
                  <a:tcPr marL="384" marR="384" marT="384" marB="0" anchor="ctr"/>
                </a:tc>
                <a:extLst>
                  <a:ext uri="{0D108BD9-81ED-4DB2-BD59-A6C34878D82A}">
                    <a16:rowId xmlns:a16="http://schemas.microsoft.com/office/drawing/2014/main" val="3833910563"/>
                  </a:ext>
                </a:extLst>
              </a:tr>
            </a:tbl>
          </a:graphicData>
        </a:graphic>
      </p:graphicFrame>
    </p:spTree>
    <p:extLst>
      <p:ext uri="{BB962C8B-B14F-4D97-AF65-F5344CB8AC3E}">
        <p14:creationId xmlns:p14="http://schemas.microsoft.com/office/powerpoint/2010/main" val="4265548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3F97833-B2DC-425B-B85F-00F32F79E77A}"/>
              </a:ext>
            </a:extLst>
          </p:cNvPr>
          <p:cNvPicPr>
            <a:picLocks noChangeAspect="1"/>
          </p:cNvPicPr>
          <p:nvPr/>
        </p:nvPicPr>
        <p:blipFill>
          <a:blip r:embed="rId3"/>
          <a:stretch>
            <a:fillRect/>
          </a:stretch>
        </p:blipFill>
        <p:spPr>
          <a:xfrm>
            <a:off x="3264310" y="365124"/>
            <a:ext cx="8188433" cy="6059441"/>
          </a:xfrm>
          <a:prstGeom prst="rect">
            <a:avLst/>
          </a:prstGeom>
        </p:spPr>
      </p:pic>
      <p:sp>
        <p:nvSpPr>
          <p:cNvPr id="14" name="Rectangle 13">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63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630" y="0"/>
            <a:ext cx="2013557" cy="6858000"/>
          </a:xfrm>
          <a:prstGeom prst="rect">
            <a:avLst/>
          </a:prstGeom>
          <a:solidFill>
            <a:srgbClr val="4F3C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D30A917-4300-45C1-87F4-8B68F74DF0D7}"/>
              </a:ext>
            </a:extLst>
          </p:cNvPr>
          <p:cNvPicPr>
            <a:picLocks noChangeAspect="1"/>
          </p:cNvPicPr>
          <p:nvPr/>
        </p:nvPicPr>
        <p:blipFill>
          <a:blip r:embed="rId4"/>
          <a:stretch>
            <a:fillRect/>
          </a:stretch>
        </p:blipFill>
        <p:spPr>
          <a:xfrm>
            <a:off x="0" y="0"/>
            <a:ext cx="468630" cy="6857999"/>
          </a:xfrm>
          <a:prstGeom prst="rect">
            <a:avLst/>
          </a:prstGeom>
        </p:spPr>
      </p:pic>
      <p:sp>
        <p:nvSpPr>
          <p:cNvPr id="2" name="Title 1">
            <a:extLst>
              <a:ext uri="{FF2B5EF4-FFF2-40B4-BE49-F238E27FC236}">
                <a16:creationId xmlns:a16="http://schemas.microsoft.com/office/drawing/2014/main" id="{64594AA3-0093-489B-A208-F34C879AD2AA}"/>
              </a:ext>
            </a:extLst>
          </p:cNvPr>
          <p:cNvSpPr>
            <a:spLocks noGrp="1"/>
          </p:cNvSpPr>
          <p:nvPr>
            <p:ph type="title"/>
          </p:nvPr>
        </p:nvSpPr>
        <p:spPr>
          <a:xfrm>
            <a:off x="1108710" y="2074363"/>
            <a:ext cx="2752354" cy="2709275"/>
          </a:xfrm>
          <a:prstGeom prst="ellipse">
            <a:avLst/>
          </a:prstGeom>
          <a:solidFill>
            <a:srgbClr val="FFC000"/>
          </a:solidFill>
          <a:ln w="174625" cmpd="thinThick">
            <a:solidFill>
              <a:srgbClr val="262626"/>
            </a:solidFill>
          </a:ln>
        </p:spPr>
        <p:txBody>
          <a:bodyPr vert="horz" lIns="91440" tIns="45720" rIns="91440" bIns="45720" rtlCol="0" anchor="ctr">
            <a:normAutofit/>
          </a:bodyPr>
          <a:lstStyle/>
          <a:p>
            <a:pPr lvl="0" algn="ctr">
              <a:lnSpc>
                <a:spcPct val="100000"/>
              </a:lnSpc>
              <a:spcBef>
                <a:spcPts val="0"/>
              </a:spcBef>
            </a:pPr>
            <a:r>
              <a:rPr lang="en-US" altLang="zh-CN" sz="2600" dirty="0">
                <a:solidFill>
                  <a:srgbClr val="FFFFFF"/>
                </a:solidFill>
                <a:latin typeface="Calibri" panose="020F0502020204030204"/>
                <a:ea typeface="等线" panose="02010600030101010101" pitchFamily="2" charset="-122"/>
                <a:cs typeface="+mn-cs"/>
              </a:rPr>
              <a:t>Government Benefit</a:t>
            </a:r>
            <a:br>
              <a:rPr lang="en-US" altLang="zh-CN" sz="2600" dirty="0">
                <a:solidFill>
                  <a:srgbClr val="FFFFFF"/>
                </a:solidFill>
                <a:latin typeface="Calibri" panose="020F0502020204030204"/>
                <a:ea typeface="等线" panose="02010600030101010101" pitchFamily="2" charset="-122"/>
                <a:cs typeface="+mn-cs"/>
              </a:rPr>
            </a:br>
            <a:r>
              <a:rPr lang="zh-CN" altLang="en-US" sz="2600" dirty="0">
                <a:solidFill>
                  <a:srgbClr val="FFFFFF"/>
                </a:solidFill>
                <a:latin typeface="Calibri" panose="020F0502020204030204"/>
                <a:ea typeface="等线" panose="02010600030101010101" pitchFamily="2" charset="-122"/>
                <a:cs typeface="+mn-cs"/>
              </a:rPr>
              <a:t>政府福利</a:t>
            </a:r>
            <a:endParaRPr lang="en-US" sz="2600" dirty="0">
              <a:solidFill>
                <a:srgbClr val="FFFFFF"/>
              </a:solidFill>
              <a:latin typeface="Calibri" panose="020F0502020204030204"/>
              <a:ea typeface="+mn-ea"/>
              <a:cs typeface="+mn-cs"/>
            </a:endParaRPr>
          </a:p>
        </p:txBody>
      </p:sp>
      <p:pic>
        <p:nvPicPr>
          <p:cNvPr id="4" name="Picture 3" descr="A screenshot of a cell phone&#10;&#10;Description generated with high confidence">
            <a:extLst>
              <a:ext uri="{FF2B5EF4-FFF2-40B4-BE49-F238E27FC236}">
                <a16:creationId xmlns:a16="http://schemas.microsoft.com/office/drawing/2014/main" id="{98B125CE-D78E-4967-BC12-D63839DFED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5173" y="0"/>
            <a:ext cx="6631514" cy="6858000"/>
          </a:xfrm>
          <a:prstGeom prst="rect">
            <a:avLst/>
          </a:prstGeom>
        </p:spPr>
      </p:pic>
    </p:spTree>
    <p:extLst>
      <p:ext uri="{BB962C8B-B14F-4D97-AF65-F5344CB8AC3E}">
        <p14:creationId xmlns:p14="http://schemas.microsoft.com/office/powerpoint/2010/main" val="2570888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01EFE-A170-4077-959D-598FF7CB3D6B}"/>
              </a:ext>
            </a:extLst>
          </p:cNvPr>
          <p:cNvSpPr>
            <a:spLocks noGrp="1"/>
          </p:cNvSpPr>
          <p:nvPr>
            <p:ph type="title"/>
          </p:nvPr>
        </p:nvSpPr>
        <p:spPr>
          <a:xfrm>
            <a:off x="1338834" y="606564"/>
            <a:ext cx="10451592" cy="1325563"/>
          </a:xfrm>
        </p:spPr>
        <p:txBody>
          <a:bodyPr anchor="ctr">
            <a:normAutofit/>
          </a:bodyPr>
          <a:lstStyle/>
          <a:p>
            <a:r>
              <a:rPr lang="en-CA"/>
              <a:t>Government Benefit  </a:t>
            </a:r>
            <a:r>
              <a:rPr lang="zh-CN" altLang="en-US"/>
              <a:t>政府福利</a:t>
            </a:r>
            <a:endParaRPr lang="en-CA" dirty="0"/>
          </a:p>
        </p:txBody>
      </p:sp>
      <p:sp>
        <p:nvSpPr>
          <p:cNvPr id="11" name="Rectangle 10">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6950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12A27803-C6FC-4BDB-B476-532B04C6213E}"/>
              </a:ext>
            </a:extLst>
          </p:cNvPr>
          <p:cNvPicPr>
            <a:picLocks noChangeAspect="1"/>
          </p:cNvPicPr>
          <p:nvPr/>
        </p:nvPicPr>
        <p:blipFill>
          <a:blip r:embed="rId3"/>
          <a:stretch>
            <a:fillRect/>
          </a:stretch>
        </p:blipFill>
        <p:spPr>
          <a:xfrm>
            <a:off x="0" y="0"/>
            <a:ext cx="468630" cy="6857999"/>
          </a:xfrm>
          <a:prstGeom prst="rect">
            <a:avLst/>
          </a:prstGeom>
        </p:spPr>
      </p:pic>
      <p:graphicFrame>
        <p:nvGraphicFramePr>
          <p:cNvPr id="6" name="Content Placeholder 2">
            <a:extLst>
              <a:ext uri="{FF2B5EF4-FFF2-40B4-BE49-F238E27FC236}">
                <a16:creationId xmlns:a16="http://schemas.microsoft.com/office/drawing/2014/main" id="{86243D3B-8682-42F7-8F2A-5809BFA1B803}"/>
              </a:ext>
            </a:extLst>
          </p:cNvPr>
          <p:cNvGraphicFramePr>
            <a:graphicFrameLocks noGrp="1"/>
          </p:cNvGraphicFramePr>
          <p:nvPr>
            <p:ph idx="1"/>
            <p:extLst>
              <p:ext uri="{D42A27DB-BD31-4B8C-83A1-F6EECF244321}">
                <p14:modId xmlns:p14="http://schemas.microsoft.com/office/powerpoint/2010/main" val="2469220614"/>
              </p:ext>
            </p:extLst>
          </p:nvPr>
        </p:nvGraphicFramePr>
        <p:xfrm>
          <a:off x="1000874" y="2385390"/>
          <a:ext cx="10190252"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65124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01EFE-A170-4077-959D-598FF7CB3D6B}"/>
              </a:ext>
            </a:extLst>
          </p:cNvPr>
          <p:cNvSpPr>
            <a:spLocks noGrp="1"/>
          </p:cNvSpPr>
          <p:nvPr>
            <p:ph type="title"/>
          </p:nvPr>
        </p:nvSpPr>
        <p:spPr>
          <a:xfrm>
            <a:off x="1338834" y="606564"/>
            <a:ext cx="10451592" cy="1325563"/>
          </a:xfrm>
        </p:spPr>
        <p:txBody>
          <a:bodyPr anchor="ctr">
            <a:normAutofit/>
          </a:bodyPr>
          <a:lstStyle/>
          <a:p>
            <a:r>
              <a:rPr lang="en-CA"/>
              <a:t>Government Benefit  </a:t>
            </a:r>
            <a:r>
              <a:rPr lang="zh-CN" altLang="en-US"/>
              <a:t>政府福利</a:t>
            </a:r>
            <a:endParaRPr lang="en-CA" dirty="0"/>
          </a:p>
        </p:txBody>
      </p:sp>
      <p:graphicFrame>
        <p:nvGraphicFramePr>
          <p:cNvPr id="6" name="Content Placeholder 2">
            <a:extLst>
              <a:ext uri="{FF2B5EF4-FFF2-40B4-BE49-F238E27FC236}">
                <a16:creationId xmlns:a16="http://schemas.microsoft.com/office/drawing/2014/main" id="{86243D3B-8682-42F7-8F2A-5809BFA1B803}"/>
              </a:ext>
            </a:extLst>
          </p:cNvPr>
          <p:cNvGraphicFramePr>
            <a:graphicFrameLocks noGrp="1"/>
          </p:cNvGraphicFramePr>
          <p:nvPr>
            <p:ph idx="1"/>
            <p:extLst>
              <p:ext uri="{D42A27DB-BD31-4B8C-83A1-F6EECF244321}">
                <p14:modId xmlns:p14="http://schemas.microsoft.com/office/powerpoint/2010/main" val="3031530265"/>
              </p:ext>
            </p:extLst>
          </p:nvPr>
        </p:nvGraphicFramePr>
        <p:xfrm>
          <a:off x="1000874" y="2336800"/>
          <a:ext cx="10154806" cy="36664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12A27803-C6FC-4BDB-B476-532B04C6213E}"/>
              </a:ext>
            </a:extLst>
          </p:cNvPr>
          <p:cNvPicPr>
            <a:picLocks noChangeAspect="1"/>
          </p:cNvPicPr>
          <p:nvPr/>
        </p:nvPicPr>
        <p:blipFill>
          <a:blip r:embed="rId9"/>
          <a:stretch>
            <a:fillRect/>
          </a:stretch>
        </p:blipFill>
        <p:spPr>
          <a:xfrm>
            <a:off x="0" y="0"/>
            <a:ext cx="468630" cy="6857999"/>
          </a:xfrm>
          <a:prstGeom prst="rect">
            <a:avLst/>
          </a:prstGeom>
        </p:spPr>
      </p:pic>
    </p:spTree>
    <p:extLst>
      <p:ext uri="{BB962C8B-B14F-4D97-AF65-F5344CB8AC3E}">
        <p14:creationId xmlns:p14="http://schemas.microsoft.com/office/powerpoint/2010/main" val="325362292"/>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87B29-4963-4F9A-AB78-767BF7B2BF46}"/>
              </a:ext>
            </a:extLst>
          </p:cNvPr>
          <p:cNvSpPr>
            <a:spLocks noGrp="1"/>
          </p:cNvSpPr>
          <p:nvPr>
            <p:ph type="title"/>
          </p:nvPr>
        </p:nvSpPr>
        <p:spPr>
          <a:xfrm>
            <a:off x="234315" y="499636"/>
            <a:ext cx="9894133" cy="1031216"/>
          </a:xfrm>
          <a:prstGeom prst="ellipse">
            <a:avLst/>
          </a:prstGeom>
        </p:spPr>
        <p:txBody>
          <a:bodyPr anchor="b">
            <a:normAutofit/>
          </a:bodyPr>
          <a:lstStyle/>
          <a:p>
            <a:r>
              <a:rPr lang="en-CA" sz="4100" dirty="0"/>
              <a:t>Government Benefit  </a:t>
            </a:r>
            <a:r>
              <a:rPr lang="zh-CN" altLang="en-US" sz="4100" dirty="0"/>
              <a:t>政府福利</a:t>
            </a:r>
            <a:endParaRPr lang="en-CA" sz="4100" dirty="0"/>
          </a:p>
        </p:txBody>
      </p:sp>
      <p:pic>
        <p:nvPicPr>
          <p:cNvPr id="7" name="Picture 6">
            <a:extLst>
              <a:ext uri="{FF2B5EF4-FFF2-40B4-BE49-F238E27FC236}">
                <a16:creationId xmlns:a16="http://schemas.microsoft.com/office/drawing/2014/main" id="{DDCA90D7-6845-4D39-AD6A-DF25409BF7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9239" y="1788590"/>
            <a:ext cx="7148602" cy="3538558"/>
          </a:xfrm>
          <a:prstGeom prst="rect">
            <a:avLst/>
          </a:prstGeom>
        </p:spPr>
      </p:pic>
      <p:sp>
        <p:nvSpPr>
          <p:cNvPr id="3" name="Content Placeholder 2">
            <a:extLst>
              <a:ext uri="{FF2B5EF4-FFF2-40B4-BE49-F238E27FC236}">
                <a16:creationId xmlns:a16="http://schemas.microsoft.com/office/drawing/2014/main" id="{F2B8071D-F69D-4D83-A105-53502AD58F5E}"/>
              </a:ext>
            </a:extLst>
          </p:cNvPr>
          <p:cNvSpPr>
            <a:spLocks noGrp="1"/>
          </p:cNvSpPr>
          <p:nvPr>
            <p:ph idx="1"/>
          </p:nvPr>
        </p:nvSpPr>
        <p:spPr>
          <a:xfrm>
            <a:off x="825587" y="1919394"/>
            <a:ext cx="3805728" cy="3538558"/>
          </a:xfrm>
        </p:spPr>
        <p:txBody>
          <a:bodyPr anchor="ctr">
            <a:normAutofit fontScale="92500" lnSpcReduction="10000"/>
          </a:bodyPr>
          <a:lstStyle/>
          <a:p>
            <a:r>
              <a:rPr lang="en-CA" dirty="0"/>
              <a:t>CPP Canada Pension Plan </a:t>
            </a:r>
            <a:r>
              <a:rPr lang="zh-CN" altLang="en-US" dirty="0"/>
              <a:t>退休金</a:t>
            </a:r>
            <a:endParaRPr lang="en-CA" altLang="zh-CN" dirty="0"/>
          </a:p>
          <a:p>
            <a:r>
              <a:rPr lang="en-US" altLang="zh-CN" dirty="0"/>
              <a:t>OAS</a:t>
            </a:r>
            <a:r>
              <a:rPr lang="en-CA" altLang="zh-CN" dirty="0"/>
              <a:t> </a:t>
            </a:r>
            <a:r>
              <a:rPr lang="en-US" altLang="zh-CN" dirty="0"/>
              <a:t>Old</a:t>
            </a:r>
            <a:r>
              <a:rPr lang="en-CA" altLang="zh-CN" dirty="0"/>
              <a:t> </a:t>
            </a:r>
            <a:r>
              <a:rPr lang="en-US" altLang="zh-CN" dirty="0"/>
              <a:t>Age</a:t>
            </a:r>
            <a:r>
              <a:rPr lang="en-CA" altLang="zh-CN" dirty="0"/>
              <a:t> </a:t>
            </a:r>
            <a:r>
              <a:rPr lang="en-US" altLang="zh-CN" dirty="0"/>
              <a:t>Security  </a:t>
            </a:r>
          </a:p>
          <a:p>
            <a:pPr marL="0" indent="0">
              <a:buNone/>
            </a:pPr>
            <a:r>
              <a:rPr lang="en-US" altLang="zh-CN" dirty="0"/>
              <a:t>   </a:t>
            </a:r>
            <a:r>
              <a:rPr lang="zh-CN" altLang="en-US" dirty="0"/>
              <a:t>老人金</a:t>
            </a:r>
            <a:endParaRPr lang="en-CA" altLang="zh-CN" dirty="0"/>
          </a:p>
          <a:p>
            <a:r>
              <a:rPr lang="en-US" altLang="zh-CN" dirty="0"/>
              <a:t>GIS</a:t>
            </a:r>
            <a:r>
              <a:rPr lang="en-CA" altLang="zh-CN" dirty="0"/>
              <a:t> </a:t>
            </a:r>
            <a:r>
              <a:rPr lang="en-US" altLang="zh-CN" dirty="0"/>
              <a:t>Guaranteed Income Supplement </a:t>
            </a:r>
            <a:r>
              <a:rPr lang="zh-CN" altLang="en-US" dirty="0"/>
              <a:t>低收入补贴</a:t>
            </a:r>
            <a:r>
              <a:rPr lang="en-CA" altLang="zh-CN" dirty="0"/>
              <a:t> </a:t>
            </a:r>
          </a:p>
          <a:p>
            <a:r>
              <a:rPr lang="en-CA" altLang="zh-CN" dirty="0"/>
              <a:t>NB Low Income Senior’s Benefit </a:t>
            </a:r>
            <a:r>
              <a:rPr lang="en-US" altLang="zh-CN" dirty="0"/>
              <a:t>NB</a:t>
            </a:r>
            <a:r>
              <a:rPr lang="zh-CN" altLang="en-US" dirty="0"/>
              <a:t>省低保（</a:t>
            </a:r>
            <a:r>
              <a:rPr lang="en-CA" altLang="zh-CN" dirty="0"/>
              <a:t>$400)</a:t>
            </a:r>
            <a:r>
              <a:rPr lang="zh-CN" altLang="en-US" dirty="0"/>
              <a:t> </a:t>
            </a:r>
            <a:endParaRPr lang="en-CA" altLang="zh-CN" dirty="0"/>
          </a:p>
          <a:p>
            <a:endParaRPr lang="en-CA" sz="2400" dirty="0"/>
          </a:p>
        </p:txBody>
      </p:sp>
      <p:pic>
        <p:nvPicPr>
          <p:cNvPr id="5" name="Picture 4">
            <a:extLst>
              <a:ext uri="{FF2B5EF4-FFF2-40B4-BE49-F238E27FC236}">
                <a16:creationId xmlns:a16="http://schemas.microsoft.com/office/drawing/2014/main" id="{734C8DB7-E607-4F47-BA95-594EAC2EED2F}"/>
              </a:ext>
            </a:extLst>
          </p:cNvPr>
          <p:cNvPicPr>
            <a:picLocks noChangeAspect="1"/>
          </p:cNvPicPr>
          <p:nvPr/>
        </p:nvPicPr>
        <p:blipFill>
          <a:blip r:embed="rId4"/>
          <a:stretch>
            <a:fillRect/>
          </a:stretch>
        </p:blipFill>
        <p:spPr>
          <a:xfrm>
            <a:off x="0" y="0"/>
            <a:ext cx="468630" cy="6857999"/>
          </a:xfrm>
          <a:prstGeom prst="rect">
            <a:avLst/>
          </a:prstGeom>
        </p:spPr>
      </p:pic>
    </p:spTree>
    <p:extLst>
      <p:ext uri="{BB962C8B-B14F-4D97-AF65-F5344CB8AC3E}">
        <p14:creationId xmlns:p14="http://schemas.microsoft.com/office/powerpoint/2010/main" val="1233810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a:t>CPP and QPP enhancements</a:t>
            </a:r>
            <a:endParaRPr lang="en-US" dirty="0"/>
          </a:p>
        </p:txBody>
      </p:sp>
      <p:pic>
        <p:nvPicPr>
          <p:cNvPr id="3" name="Picture 2"/>
          <p:cNvPicPr/>
          <p:nvPr/>
        </p:nvPicPr>
        <p:blipFill>
          <a:blip r:embed="rId3"/>
          <a:stretch>
            <a:fillRect/>
          </a:stretch>
        </p:blipFill>
        <p:spPr>
          <a:xfrm>
            <a:off x="27720" y="0"/>
            <a:ext cx="12164279" cy="6858000"/>
          </a:xfrm>
          <a:prstGeom prst="rect">
            <a:avLst/>
          </a:prstGeom>
        </p:spPr>
      </p:pic>
    </p:spTree>
    <p:extLst>
      <p:ext uri="{BB962C8B-B14F-4D97-AF65-F5344CB8AC3E}">
        <p14:creationId xmlns:p14="http://schemas.microsoft.com/office/powerpoint/2010/main" val="198213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95EC6-8AC7-4F03-9043-7D7503495EEC}"/>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D81D64A5-26B6-4D94-89E7-35FC50785BE7}"/>
              </a:ext>
            </a:extLst>
          </p:cNvPr>
          <p:cNvSpPr>
            <a:spLocks noGrp="1"/>
          </p:cNvSpPr>
          <p:nvPr>
            <p:ph idx="1"/>
          </p:nvPr>
        </p:nvSpPr>
        <p:spPr>
          <a:xfrm>
            <a:off x="838200" y="1825625"/>
            <a:ext cx="10515600" cy="4351338"/>
          </a:xfrm>
        </p:spPr>
        <p:txBody>
          <a:bodyPr/>
          <a:lstStyle/>
          <a:p>
            <a:endParaRPr lang="en-CA" dirty="0"/>
          </a:p>
        </p:txBody>
      </p:sp>
      <p:pic>
        <p:nvPicPr>
          <p:cNvPr id="5" name="Picture 4">
            <a:extLst>
              <a:ext uri="{FF2B5EF4-FFF2-40B4-BE49-F238E27FC236}">
                <a16:creationId xmlns:a16="http://schemas.microsoft.com/office/drawing/2014/main" id="{9EEB0E1C-5019-4539-8F59-B6626897A1C7}"/>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038569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8C024-0E03-4A4B-9BA2-6D3A33C7CE80}"/>
              </a:ext>
            </a:extLst>
          </p:cNvPr>
          <p:cNvSpPr>
            <a:spLocks noGrp="1"/>
          </p:cNvSpPr>
          <p:nvPr>
            <p:ph type="title"/>
          </p:nvPr>
        </p:nvSpPr>
        <p:spPr/>
        <p:txBody>
          <a:bodyPr/>
          <a:lstStyle/>
          <a:p>
            <a:endParaRPr lang="en-CA" dirty="0"/>
          </a:p>
        </p:txBody>
      </p:sp>
      <p:sp>
        <p:nvSpPr>
          <p:cNvPr id="3" name="Content Placeholder 2">
            <a:extLst>
              <a:ext uri="{FF2B5EF4-FFF2-40B4-BE49-F238E27FC236}">
                <a16:creationId xmlns:a16="http://schemas.microsoft.com/office/drawing/2014/main" id="{0038109B-429F-4D9F-86E3-DAEE6E129440}"/>
              </a:ext>
            </a:extLst>
          </p:cNvPr>
          <p:cNvSpPr>
            <a:spLocks noGrp="1"/>
          </p:cNvSpPr>
          <p:nvPr>
            <p:ph idx="1"/>
          </p:nvPr>
        </p:nvSpPr>
        <p:spPr/>
        <p:txBody>
          <a:bodyPr/>
          <a:lstStyle/>
          <a:p>
            <a:endParaRPr lang="en-CA" dirty="0"/>
          </a:p>
        </p:txBody>
      </p:sp>
      <p:pic>
        <p:nvPicPr>
          <p:cNvPr id="4" name="Picture 3">
            <a:extLst>
              <a:ext uri="{FF2B5EF4-FFF2-40B4-BE49-F238E27FC236}">
                <a16:creationId xmlns:a16="http://schemas.microsoft.com/office/drawing/2014/main" id="{C901F9FA-B9CC-4C6B-B5E8-C469F7ACA43B}"/>
              </a:ext>
            </a:extLst>
          </p:cNvPr>
          <p:cNvPicPr/>
          <p:nvPr/>
        </p:nvPicPr>
        <p:blipFill>
          <a:blip r:embed="rId3"/>
          <a:stretch>
            <a:fillRect/>
          </a:stretch>
        </p:blipFill>
        <p:spPr>
          <a:xfrm>
            <a:off x="0" y="-1"/>
            <a:ext cx="12192000" cy="6858001"/>
          </a:xfrm>
          <a:prstGeom prst="rect">
            <a:avLst/>
          </a:prstGeom>
        </p:spPr>
      </p:pic>
    </p:spTree>
    <p:extLst>
      <p:ext uri="{BB962C8B-B14F-4D97-AF65-F5344CB8AC3E}">
        <p14:creationId xmlns:p14="http://schemas.microsoft.com/office/powerpoint/2010/main" val="1241868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63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63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9D738D-B6E6-4E8C-82FB-24061CD86852}"/>
              </a:ext>
            </a:extLst>
          </p:cNvPr>
          <p:cNvSpPr>
            <a:spLocks noGrp="1"/>
          </p:cNvSpPr>
          <p:nvPr>
            <p:ph type="title"/>
          </p:nvPr>
        </p:nvSpPr>
        <p:spPr>
          <a:xfrm>
            <a:off x="1108710" y="2074363"/>
            <a:ext cx="2752354" cy="2709275"/>
          </a:xfrm>
          <a:prstGeom prst="ellipse">
            <a:avLst/>
          </a:prstGeom>
          <a:solidFill>
            <a:srgbClr val="FFC000"/>
          </a:solidFill>
          <a:ln w="174625" cmpd="thinThick">
            <a:solidFill>
              <a:srgbClr val="262626"/>
            </a:solidFill>
          </a:ln>
        </p:spPr>
        <p:txBody>
          <a:bodyPr vert="horz" lIns="91440" tIns="45720" rIns="91440" bIns="45720" rtlCol="0" anchor="ctr">
            <a:normAutofit/>
          </a:bodyPr>
          <a:lstStyle/>
          <a:p>
            <a:pPr algn="ctr"/>
            <a:r>
              <a:rPr lang="en-US" sz="3200" b="1" kern="1200" dirty="0">
                <a:solidFill>
                  <a:srgbClr val="FFFFFF"/>
                </a:solidFill>
                <a:latin typeface="+mj-lt"/>
                <a:ea typeface="+mj-ea"/>
                <a:cs typeface="+mj-cs"/>
              </a:rPr>
              <a:t>R</a:t>
            </a:r>
            <a:r>
              <a:rPr lang="en-US" altLang="zh-CN" sz="3200" b="1" kern="1200" dirty="0">
                <a:solidFill>
                  <a:srgbClr val="FFFFFF"/>
                </a:solidFill>
                <a:latin typeface="+mj-lt"/>
                <a:ea typeface="+mj-ea"/>
                <a:cs typeface="+mj-cs"/>
              </a:rPr>
              <a:t>E</a:t>
            </a:r>
            <a:r>
              <a:rPr lang="en-US" sz="3200" b="1" kern="1200" dirty="0">
                <a:solidFill>
                  <a:srgbClr val="FFFFFF"/>
                </a:solidFill>
                <a:latin typeface="+mj-lt"/>
                <a:ea typeface="+mj-ea"/>
                <a:cs typeface="+mj-cs"/>
              </a:rPr>
              <a:t>SP </a:t>
            </a:r>
            <a:r>
              <a:rPr lang="zh-CN" altLang="en-US" sz="3200" b="1" kern="1200" dirty="0">
                <a:solidFill>
                  <a:srgbClr val="FFFFFF"/>
                </a:solidFill>
                <a:latin typeface="+mj-lt"/>
                <a:ea typeface="+mj-ea"/>
                <a:cs typeface="+mj-cs"/>
              </a:rPr>
              <a:t>注册教育储蓄计划</a:t>
            </a:r>
            <a:endParaRPr lang="en-US" sz="3200" b="1" kern="1200" dirty="0">
              <a:solidFill>
                <a:srgbClr val="FFFFFF"/>
              </a:solidFill>
              <a:latin typeface="+mj-lt"/>
              <a:ea typeface="+mj-ea"/>
              <a:cs typeface="+mj-cs"/>
            </a:endParaRPr>
          </a:p>
        </p:txBody>
      </p:sp>
      <p:pic>
        <p:nvPicPr>
          <p:cNvPr id="5" name="Picture 4">
            <a:extLst>
              <a:ext uri="{FF2B5EF4-FFF2-40B4-BE49-F238E27FC236}">
                <a16:creationId xmlns:a16="http://schemas.microsoft.com/office/drawing/2014/main" id="{72765269-A8DD-4B94-B306-A4BC60790B85}"/>
              </a:ext>
            </a:extLst>
          </p:cNvPr>
          <p:cNvPicPr>
            <a:picLocks noChangeAspect="1"/>
          </p:cNvPicPr>
          <p:nvPr/>
        </p:nvPicPr>
        <p:blipFill>
          <a:blip r:embed="rId3"/>
          <a:stretch>
            <a:fillRect/>
          </a:stretch>
        </p:blipFill>
        <p:spPr>
          <a:xfrm>
            <a:off x="0" y="0"/>
            <a:ext cx="468630" cy="6857999"/>
          </a:xfrm>
          <a:prstGeom prst="rect">
            <a:avLst/>
          </a:prstGeom>
        </p:spPr>
      </p:pic>
      <p:graphicFrame>
        <p:nvGraphicFramePr>
          <p:cNvPr id="7" name="Content Placeholder 2">
            <a:extLst>
              <a:ext uri="{FF2B5EF4-FFF2-40B4-BE49-F238E27FC236}">
                <a16:creationId xmlns:a16="http://schemas.microsoft.com/office/drawing/2014/main" id="{72B213E0-0B4A-47DD-A7F0-108670E6C107}"/>
              </a:ext>
            </a:extLst>
          </p:cNvPr>
          <p:cNvGraphicFramePr>
            <a:graphicFrameLocks noGrp="1"/>
          </p:cNvGraphicFramePr>
          <p:nvPr>
            <p:ph idx="1"/>
            <p:extLst>
              <p:ext uri="{D42A27DB-BD31-4B8C-83A1-F6EECF244321}">
                <p14:modId xmlns:p14="http://schemas.microsoft.com/office/powerpoint/2010/main" val="1483488076"/>
              </p:ext>
            </p:extLst>
          </p:nvPr>
        </p:nvGraphicFramePr>
        <p:xfrm>
          <a:off x="4060723" y="344129"/>
          <a:ext cx="7647181" cy="60122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13117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63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63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9D738D-B6E6-4E8C-82FB-24061CD86852}"/>
              </a:ext>
            </a:extLst>
          </p:cNvPr>
          <p:cNvSpPr>
            <a:spLocks noGrp="1"/>
          </p:cNvSpPr>
          <p:nvPr>
            <p:ph type="title"/>
          </p:nvPr>
        </p:nvSpPr>
        <p:spPr>
          <a:xfrm>
            <a:off x="1108710" y="2074363"/>
            <a:ext cx="2752354" cy="2709275"/>
          </a:xfrm>
          <a:prstGeom prst="ellipse">
            <a:avLst/>
          </a:prstGeom>
          <a:solidFill>
            <a:srgbClr val="FFC000"/>
          </a:solidFill>
          <a:ln w="174625" cmpd="thinThick">
            <a:solidFill>
              <a:srgbClr val="262626"/>
            </a:solidFill>
          </a:ln>
        </p:spPr>
        <p:txBody>
          <a:bodyPr vert="horz" lIns="91440" tIns="45720" rIns="91440" bIns="45720" rtlCol="0" anchor="ctr">
            <a:normAutofit/>
          </a:bodyPr>
          <a:lstStyle/>
          <a:p>
            <a:pPr algn="ctr"/>
            <a:r>
              <a:rPr lang="en-US" sz="3200" b="1" kern="1200" dirty="0">
                <a:solidFill>
                  <a:srgbClr val="FFFFFF"/>
                </a:solidFill>
                <a:latin typeface="+mj-lt"/>
                <a:ea typeface="+mj-ea"/>
                <a:cs typeface="+mj-cs"/>
              </a:rPr>
              <a:t>R</a:t>
            </a:r>
            <a:r>
              <a:rPr lang="en-US" altLang="zh-CN" sz="3200" b="1" kern="1200" dirty="0">
                <a:solidFill>
                  <a:srgbClr val="FFFFFF"/>
                </a:solidFill>
                <a:latin typeface="+mj-lt"/>
                <a:ea typeface="+mj-ea"/>
                <a:cs typeface="+mj-cs"/>
              </a:rPr>
              <a:t>D</a:t>
            </a:r>
            <a:r>
              <a:rPr lang="en-US" sz="3200" b="1" kern="1200" dirty="0">
                <a:solidFill>
                  <a:srgbClr val="FFFFFF"/>
                </a:solidFill>
                <a:latin typeface="+mj-lt"/>
                <a:ea typeface="+mj-ea"/>
                <a:cs typeface="+mj-cs"/>
              </a:rPr>
              <a:t>SP </a:t>
            </a:r>
            <a:r>
              <a:rPr lang="zh-CN" altLang="en-US" sz="3200" b="1" kern="1200" dirty="0">
                <a:solidFill>
                  <a:srgbClr val="FFFFFF"/>
                </a:solidFill>
                <a:latin typeface="+mj-lt"/>
                <a:ea typeface="+mj-ea"/>
                <a:cs typeface="+mj-cs"/>
              </a:rPr>
              <a:t>注册</a:t>
            </a:r>
            <a:r>
              <a:rPr lang="zh-CN" altLang="en-US" sz="3200" b="1" dirty="0">
                <a:solidFill>
                  <a:srgbClr val="FFFFFF"/>
                </a:solidFill>
              </a:rPr>
              <a:t>残疾</a:t>
            </a:r>
            <a:r>
              <a:rPr lang="zh-CN" altLang="en-US" sz="3200" b="1" kern="1200" dirty="0">
                <a:solidFill>
                  <a:srgbClr val="FFFFFF"/>
                </a:solidFill>
                <a:latin typeface="+mj-lt"/>
                <a:ea typeface="+mj-ea"/>
                <a:cs typeface="+mj-cs"/>
              </a:rPr>
              <a:t>储蓄计划</a:t>
            </a:r>
            <a:endParaRPr lang="en-US" sz="3200" b="1" kern="1200" dirty="0">
              <a:solidFill>
                <a:srgbClr val="FFFFFF"/>
              </a:solidFill>
              <a:latin typeface="+mj-lt"/>
              <a:ea typeface="+mj-ea"/>
              <a:cs typeface="+mj-cs"/>
            </a:endParaRPr>
          </a:p>
        </p:txBody>
      </p:sp>
      <p:pic>
        <p:nvPicPr>
          <p:cNvPr id="5" name="Picture 4">
            <a:extLst>
              <a:ext uri="{FF2B5EF4-FFF2-40B4-BE49-F238E27FC236}">
                <a16:creationId xmlns:a16="http://schemas.microsoft.com/office/drawing/2014/main" id="{72765269-A8DD-4B94-B306-A4BC60790B85}"/>
              </a:ext>
            </a:extLst>
          </p:cNvPr>
          <p:cNvPicPr>
            <a:picLocks noChangeAspect="1"/>
          </p:cNvPicPr>
          <p:nvPr/>
        </p:nvPicPr>
        <p:blipFill>
          <a:blip r:embed="rId3"/>
          <a:stretch>
            <a:fillRect/>
          </a:stretch>
        </p:blipFill>
        <p:spPr>
          <a:xfrm>
            <a:off x="0" y="0"/>
            <a:ext cx="468630" cy="6857999"/>
          </a:xfrm>
          <a:prstGeom prst="rect">
            <a:avLst/>
          </a:prstGeom>
        </p:spPr>
      </p:pic>
      <p:graphicFrame>
        <p:nvGraphicFramePr>
          <p:cNvPr id="7" name="Content Placeholder 2">
            <a:extLst>
              <a:ext uri="{FF2B5EF4-FFF2-40B4-BE49-F238E27FC236}">
                <a16:creationId xmlns:a16="http://schemas.microsoft.com/office/drawing/2014/main" id="{72B213E0-0B4A-47DD-A7F0-108670E6C107}"/>
              </a:ext>
            </a:extLst>
          </p:cNvPr>
          <p:cNvGraphicFramePr>
            <a:graphicFrameLocks noGrp="1"/>
          </p:cNvGraphicFramePr>
          <p:nvPr>
            <p:ph idx="1"/>
            <p:extLst>
              <p:ext uri="{D42A27DB-BD31-4B8C-83A1-F6EECF244321}">
                <p14:modId xmlns:p14="http://schemas.microsoft.com/office/powerpoint/2010/main" val="798373303"/>
              </p:ext>
            </p:extLst>
          </p:nvPr>
        </p:nvGraphicFramePr>
        <p:xfrm>
          <a:off x="4236720" y="470924"/>
          <a:ext cx="7471184" cy="58854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76171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63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63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9D738D-B6E6-4E8C-82FB-24061CD86852}"/>
              </a:ext>
            </a:extLst>
          </p:cNvPr>
          <p:cNvSpPr>
            <a:spLocks noGrp="1"/>
          </p:cNvSpPr>
          <p:nvPr>
            <p:ph type="title"/>
          </p:nvPr>
        </p:nvSpPr>
        <p:spPr>
          <a:xfrm>
            <a:off x="1108710" y="2074363"/>
            <a:ext cx="2752354" cy="2709275"/>
          </a:xfrm>
          <a:prstGeom prst="ellipse">
            <a:avLst/>
          </a:prstGeom>
          <a:solidFill>
            <a:srgbClr val="FFC000"/>
          </a:solidFill>
          <a:ln w="174625" cmpd="thinThick">
            <a:solidFill>
              <a:srgbClr val="262626"/>
            </a:solidFill>
          </a:ln>
        </p:spPr>
        <p:txBody>
          <a:bodyPr vert="horz" lIns="91440" tIns="45720" rIns="91440" bIns="45720" rtlCol="0" anchor="ctr">
            <a:normAutofit/>
          </a:bodyPr>
          <a:lstStyle/>
          <a:p>
            <a:pPr algn="ctr"/>
            <a:r>
              <a:rPr lang="en-US" sz="3200" b="1" kern="1200" dirty="0">
                <a:solidFill>
                  <a:srgbClr val="FFFFFF"/>
                </a:solidFill>
                <a:latin typeface="+mj-lt"/>
                <a:ea typeface="+mj-ea"/>
                <a:cs typeface="+mj-cs"/>
              </a:rPr>
              <a:t>RRSP </a:t>
            </a:r>
            <a:r>
              <a:rPr lang="zh-CN" altLang="en-US" sz="3200" b="1" kern="1200" dirty="0">
                <a:solidFill>
                  <a:srgbClr val="FFFFFF"/>
                </a:solidFill>
                <a:latin typeface="+mj-lt"/>
                <a:ea typeface="+mj-ea"/>
                <a:cs typeface="+mj-cs"/>
              </a:rPr>
              <a:t>注册</a:t>
            </a:r>
            <a:r>
              <a:rPr lang="zh-CN" altLang="en-US" sz="3200" b="1" dirty="0">
                <a:solidFill>
                  <a:srgbClr val="FFFFFF"/>
                </a:solidFill>
              </a:rPr>
              <a:t>退休</a:t>
            </a:r>
            <a:r>
              <a:rPr lang="zh-CN" altLang="en-US" sz="3200" b="1" kern="1200" dirty="0">
                <a:solidFill>
                  <a:srgbClr val="FFFFFF"/>
                </a:solidFill>
                <a:latin typeface="+mj-lt"/>
                <a:ea typeface="+mj-ea"/>
                <a:cs typeface="+mj-cs"/>
              </a:rPr>
              <a:t>储蓄计划</a:t>
            </a:r>
            <a:endParaRPr lang="en-US" sz="3200" b="1" kern="1200" dirty="0">
              <a:solidFill>
                <a:srgbClr val="FFFFFF"/>
              </a:solidFill>
              <a:latin typeface="+mj-lt"/>
              <a:ea typeface="+mj-ea"/>
              <a:cs typeface="+mj-cs"/>
            </a:endParaRPr>
          </a:p>
        </p:txBody>
      </p:sp>
      <p:pic>
        <p:nvPicPr>
          <p:cNvPr id="5" name="Picture 4">
            <a:extLst>
              <a:ext uri="{FF2B5EF4-FFF2-40B4-BE49-F238E27FC236}">
                <a16:creationId xmlns:a16="http://schemas.microsoft.com/office/drawing/2014/main" id="{72765269-A8DD-4B94-B306-A4BC60790B85}"/>
              </a:ext>
            </a:extLst>
          </p:cNvPr>
          <p:cNvPicPr>
            <a:picLocks noChangeAspect="1"/>
          </p:cNvPicPr>
          <p:nvPr/>
        </p:nvPicPr>
        <p:blipFill>
          <a:blip r:embed="rId3"/>
          <a:stretch>
            <a:fillRect/>
          </a:stretch>
        </p:blipFill>
        <p:spPr>
          <a:xfrm>
            <a:off x="0" y="0"/>
            <a:ext cx="468630" cy="6857999"/>
          </a:xfrm>
          <a:prstGeom prst="rect">
            <a:avLst/>
          </a:prstGeom>
        </p:spPr>
      </p:pic>
      <p:graphicFrame>
        <p:nvGraphicFramePr>
          <p:cNvPr id="7" name="Content Placeholder 2">
            <a:extLst>
              <a:ext uri="{FF2B5EF4-FFF2-40B4-BE49-F238E27FC236}">
                <a16:creationId xmlns:a16="http://schemas.microsoft.com/office/drawing/2014/main" id="{72B213E0-0B4A-47DD-A7F0-108670E6C107}"/>
              </a:ext>
            </a:extLst>
          </p:cNvPr>
          <p:cNvGraphicFramePr>
            <a:graphicFrameLocks noGrp="1"/>
          </p:cNvGraphicFramePr>
          <p:nvPr>
            <p:ph idx="1"/>
            <p:extLst>
              <p:ext uri="{D42A27DB-BD31-4B8C-83A1-F6EECF244321}">
                <p14:modId xmlns:p14="http://schemas.microsoft.com/office/powerpoint/2010/main" val="845075671"/>
              </p:ext>
            </p:extLst>
          </p:nvPr>
        </p:nvGraphicFramePr>
        <p:xfrm>
          <a:off x="4236720" y="470924"/>
          <a:ext cx="7471184" cy="58854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22992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63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63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9D738D-B6E6-4E8C-82FB-24061CD86852}"/>
              </a:ext>
            </a:extLst>
          </p:cNvPr>
          <p:cNvSpPr>
            <a:spLocks noGrp="1"/>
          </p:cNvSpPr>
          <p:nvPr>
            <p:ph type="title"/>
          </p:nvPr>
        </p:nvSpPr>
        <p:spPr>
          <a:xfrm>
            <a:off x="1108710" y="2074363"/>
            <a:ext cx="2752354" cy="2709275"/>
          </a:xfrm>
          <a:prstGeom prst="ellipse">
            <a:avLst/>
          </a:prstGeom>
          <a:solidFill>
            <a:srgbClr val="FFC000"/>
          </a:solidFill>
          <a:ln w="174625" cmpd="thinThick">
            <a:solidFill>
              <a:srgbClr val="262626"/>
            </a:solidFill>
          </a:ln>
        </p:spPr>
        <p:txBody>
          <a:bodyPr vert="horz" lIns="91440" tIns="45720" rIns="91440" bIns="45720" rtlCol="0" anchor="ctr">
            <a:normAutofit/>
          </a:bodyPr>
          <a:lstStyle/>
          <a:p>
            <a:pPr algn="ctr"/>
            <a:r>
              <a:rPr lang="en-US" altLang="zh-CN" sz="3200" b="1" kern="1200" dirty="0">
                <a:solidFill>
                  <a:srgbClr val="FFFFFF"/>
                </a:solidFill>
                <a:latin typeface="+mj-lt"/>
                <a:ea typeface="+mj-ea"/>
                <a:cs typeface="+mj-cs"/>
              </a:rPr>
              <a:t>TFSA</a:t>
            </a:r>
            <a:r>
              <a:rPr lang="en-US" sz="3200" b="1" kern="1200" dirty="0">
                <a:solidFill>
                  <a:srgbClr val="FFFFFF"/>
                </a:solidFill>
                <a:latin typeface="+mj-lt"/>
                <a:ea typeface="+mj-ea"/>
                <a:cs typeface="+mj-cs"/>
              </a:rPr>
              <a:t> </a:t>
            </a:r>
            <a:r>
              <a:rPr lang="zh-CN" altLang="en-US" sz="3200" b="1" kern="1200" dirty="0">
                <a:solidFill>
                  <a:srgbClr val="FFFFFF"/>
                </a:solidFill>
                <a:latin typeface="+mj-lt"/>
                <a:ea typeface="+mj-ea"/>
                <a:cs typeface="+mj-cs"/>
              </a:rPr>
              <a:t>免税投资账户</a:t>
            </a:r>
            <a:endParaRPr lang="en-US" sz="3200" b="1" kern="1200" dirty="0">
              <a:solidFill>
                <a:srgbClr val="FFFFFF"/>
              </a:solidFill>
              <a:latin typeface="+mj-lt"/>
              <a:ea typeface="+mj-ea"/>
              <a:cs typeface="+mj-cs"/>
            </a:endParaRPr>
          </a:p>
        </p:txBody>
      </p:sp>
      <p:pic>
        <p:nvPicPr>
          <p:cNvPr id="5" name="Picture 4">
            <a:extLst>
              <a:ext uri="{FF2B5EF4-FFF2-40B4-BE49-F238E27FC236}">
                <a16:creationId xmlns:a16="http://schemas.microsoft.com/office/drawing/2014/main" id="{72765269-A8DD-4B94-B306-A4BC60790B85}"/>
              </a:ext>
            </a:extLst>
          </p:cNvPr>
          <p:cNvPicPr>
            <a:picLocks noChangeAspect="1"/>
          </p:cNvPicPr>
          <p:nvPr/>
        </p:nvPicPr>
        <p:blipFill>
          <a:blip r:embed="rId3"/>
          <a:stretch>
            <a:fillRect/>
          </a:stretch>
        </p:blipFill>
        <p:spPr>
          <a:xfrm>
            <a:off x="0" y="0"/>
            <a:ext cx="468630" cy="6857999"/>
          </a:xfrm>
          <a:prstGeom prst="rect">
            <a:avLst/>
          </a:prstGeom>
        </p:spPr>
      </p:pic>
      <p:graphicFrame>
        <p:nvGraphicFramePr>
          <p:cNvPr id="7" name="Content Placeholder 2">
            <a:extLst>
              <a:ext uri="{FF2B5EF4-FFF2-40B4-BE49-F238E27FC236}">
                <a16:creationId xmlns:a16="http://schemas.microsoft.com/office/drawing/2014/main" id="{72B213E0-0B4A-47DD-A7F0-108670E6C107}"/>
              </a:ext>
            </a:extLst>
          </p:cNvPr>
          <p:cNvGraphicFramePr>
            <a:graphicFrameLocks noGrp="1"/>
          </p:cNvGraphicFramePr>
          <p:nvPr>
            <p:ph idx="1"/>
            <p:extLst>
              <p:ext uri="{D42A27DB-BD31-4B8C-83A1-F6EECF244321}">
                <p14:modId xmlns:p14="http://schemas.microsoft.com/office/powerpoint/2010/main" val="1358292265"/>
              </p:ext>
            </p:extLst>
          </p:nvPr>
        </p:nvGraphicFramePr>
        <p:xfrm>
          <a:off x="4236720" y="470924"/>
          <a:ext cx="7471184" cy="58854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794973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157</TotalTime>
  <Words>4104</Words>
  <Application>Microsoft Office PowerPoint</Application>
  <PresentationFormat>Widescreen</PresentationFormat>
  <Paragraphs>425</Paragraphs>
  <Slides>16</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等线</vt:lpstr>
      <vt:lpstr>等线 Light</vt:lpstr>
      <vt:lpstr>Arial</vt:lpstr>
      <vt:lpstr>Calibri</vt:lpstr>
      <vt:lpstr>Calibri Light</vt:lpstr>
      <vt:lpstr>Office Theme</vt:lpstr>
      <vt:lpstr>加拿大政府疫情补贴及日常福利--------CCANB </vt:lpstr>
      <vt:lpstr>Brief Introduction of Vivian Qi 戚玮简介</vt:lpstr>
      <vt:lpstr>We Will Discuss 内容简介</vt:lpstr>
      <vt:lpstr>PowerPoint Presentation</vt:lpstr>
      <vt:lpstr>PowerPoint Presentation</vt:lpstr>
      <vt:lpstr>Government Benefit 政府福利</vt:lpstr>
      <vt:lpstr>Government Benefit  政府福利</vt:lpstr>
      <vt:lpstr>Government Benefit  政府福利</vt:lpstr>
      <vt:lpstr>Government Benefit  政府福利</vt:lpstr>
      <vt:lpstr>CPP and QPP enhancements</vt:lpstr>
      <vt:lpstr>PowerPoint Presentation</vt:lpstr>
      <vt:lpstr>PowerPoint Presentation</vt:lpstr>
      <vt:lpstr>RESP 注册教育储蓄计划</vt:lpstr>
      <vt:lpstr>RDSP 注册残疾储蓄计划</vt:lpstr>
      <vt:lpstr>RRSP 注册退休储蓄计划</vt:lpstr>
      <vt:lpstr>TFSA 免税投资账户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加拿大政府福利</dc:title>
  <dc:creator>Vivian Qi</dc:creator>
  <cp:lastModifiedBy>Vivian Qi</cp:lastModifiedBy>
  <cp:revision>7</cp:revision>
  <dcterms:created xsi:type="dcterms:W3CDTF">2020-04-19T16:09:19Z</dcterms:created>
  <dcterms:modified xsi:type="dcterms:W3CDTF">2020-04-19T18:53:45Z</dcterms:modified>
</cp:coreProperties>
</file>